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5143500" type="screen16x9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D9D08"/>
    <a:srgbClr val="00305E"/>
    <a:srgbClr val="4C6E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07" autoAdjust="0"/>
    <p:restoredTop sz="94660" autoAdjust="0"/>
  </p:normalViewPr>
  <p:slideViewPr>
    <p:cSldViewPr>
      <p:cViewPr>
        <p:scale>
          <a:sx n="120" d="100"/>
          <a:sy n="120" d="100"/>
        </p:scale>
        <p:origin x="-1980" y="-5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59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81876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5D1D2-EC90-4A6E-9EC9-E68F74504B21}" type="datetimeFigureOut">
              <a:rPr lang="fr-BE" smtClean="0"/>
              <a:pPr/>
              <a:t>28/07/2017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C7C62-572C-4BB4-AE2E-3C2C031023F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2724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Sol en </a:t>
            </a:r>
            <a:r>
              <a:rPr lang="nl-BE" dirty="0" err="1" smtClean="0"/>
              <a:t>place</a:t>
            </a:r>
            <a:r>
              <a:rPr lang="nl-BE" dirty="0" smtClean="0"/>
              <a:t> </a:t>
            </a:r>
            <a:r>
              <a:rPr lang="nl-BE" dirty="0" err="1" smtClean="0"/>
              <a:t>svt</a:t>
            </a:r>
            <a:r>
              <a:rPr lang="nl-BE" dirty="0" smtClean="0"/>
              <a:t> </a:t>
            </a:r>
            <a:r>
              <a:rPr lang="nl-BE" dirty="0" err="1" smtClean="0"/>
              <a:t>trop</a:t>
            </a:r>
            <a:r>
              <a:rPr lang="nl-BE" dirty="0" smtClean="0"/>
              <a:t> </a:t>
            </a:r>
            <a:r>
              <a:rPr lang="nl-BE" dirty="0" err="1" smtClean="0"/>
              <a:t>humide</a:t>
            </a:r>
            <a:r>
              <a:rPr lang="nl-BE" baseline="0" dirty="0" smtClean="0"/>
              <a:t> (w&gt; 20 %) et </a:t>
            </a:r>
            <a:r>
              <a:rPr lang="nl-BE" baseline="0" dirty="0" err="1" smtClean="0"/>
              <a:t>peu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portant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FCE6-23AB-4C71-8F96-80DB745B632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6181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FCE6-23AB-4C71-8F96-80DB745B632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4538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Caractérisation</a:t>
            </a:r>
            <a:r>
              <a:rPr lang="nl-BE" dirty="0" smtClean="0"/>
              <a:t> : </a:t>
            </a:r>
            <a:r>
              <a:rPr lang="nl-BE" dirty="0" err="1" smtClean="0"/>
              <a:t>granulo</a:t>
            </a:r>
            <a:r>
              <a:rPr lang="nl-BE" dirty="0" smtClean="0"/>
              <a:t>/w/MB/ teneur en MO / teneur en </a:t>
            </a:r>
            <a:r>
              <a:rPr lang="nl-BE" dirty="0" err="1" smtClean="0"/>
              <a:t>sulfates</a:t>
            </a:r>
            <a:r>
              <a:rPr lang="nl-BE" dirty="0" smtClean="0"/>
              <a:t>,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nitrates</a:t>
            </a:r>
            <a:r>
              <a:rPr lang="nl-BE" baseline="0" dirty="0" smtClean="0"/>
              <a:t>, …</a:t>
            </a:r>
          </a:p>
          <a:p>
            <a:r>
              <a:rPr lang="nl-BE" baseline="0" dirty="0" smtClean="0"/>
              <a:t>Etude de </a:t>
            </a:r>
            <a:r>
              <a:rPr lang="nl-BE" baseline="0" dirty="0" err="1" smtClean="0"/>
              <a:t>formulation</a:t>
            </a:r>
            <a:r>
              <a:rPr lang="nl-BE" baseline="0" dirty="0" smtClean="0"/>
              <a:t> se fait pour 4 w et 3 </a:t>
            </a:r>
            <a:r>
              <a:rPr lang="nl-BE" baseline="0" dirty="0" err="1" smtClean="0"/>
              <a:t>dosages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FCE6-23AB-4C71-8F96-80DB745B632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1830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Sol en </a:t>
            </a:r>
            <a:r>
              <a:rPr lang="nl-BE" dirty="0" err="1" smtClean="0"/>
              <a:t>place</a:t>
            </a:r>
            <a:r>
              <a:rPr lang="nl-BE" dirty="0" smtClean="0"/>
              <a:t> </a:t>
            </a:r>
            <a:r>
              <a:rPr lang="nl-BE" dirty="0" err="1" smtClean="0"/>
              <a:t>svt</a:t>
            </a:r>
            <a:r>
              <a:rPr lang="nl-BE" dirty="0" smtClean="0"/>
              <a:t> </a:t>
            </a:r>
            <a:r>
              <a:rPr lang="nl-BE" dirty="0" err="1" smtClean="0"/>
              <a:t>trop</a:t>
            </a:r>
            <a:r>
              <a:rPr lang="nl-BE" dirty="0" smtClean="0"/>
              <a:t> </a:t>
            </a:r>
            <a:r>
              <a:rPr lang="nl-BE" dirty="0" err="1" smtClean="0"/>
              <a:t>humide</a:t>
            </a:r>
            <a:r>
              <a:rPr lang="nl-BE" baseline="0" dirty="0" smtClean="0"/>
              <a:t> (w&gt; 20 %) et </a:t>
            </a:r>
            <a:r>
              <a:rPr lang="nl-BE" baseline="0" dirty="0" err="1" smtClean="0"/>
              <a:t>peu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portant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FCE6-23AB-4C71-8F96-80DB745B632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618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Expliquer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brièvement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qu’est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une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courbe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Proctor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FCE6-23AB-4C71-8F96-80DB745B632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4982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Donner </a:t>
            </a:r>
            <a:r>
              <a:rPr lang="nl-BE" dirty="0" err="1" smtClean="0"/>
              <a:t>une</a:t>
            </a:r>
            <a:r>
              <a:rPr lang="nl-BE" dirty="0" smtClean="0"/>
              <a:t> </a:t>
            </a:r>
            <a:r>
              <a:rPr lang="nl-BE" dirty="0" err="1" smtClean="0"/>
              <a:t>explication</a:t>
            </a:r>
            <a:r>
              <a:rPr lang="nl-BE" dirty="0" smtClean="0"/>
              <a:t> </a:t>
            </a:r>
            <a:r>
              <a:rPr lang="nl-BE" dirty="0" err="1" smtClean="0"/>
              <a:t>sur</a:t>
            </a:r>
            <a:r>
              <a:rPr lang="nl-BE" dirty="0" smtClean="0"/>
              <a:t> </a:t>
            </a:r>
            <a:r>
              <a:rPr lang="nl-BE" dirty="0" err="1" smtClean="0"/>
              <a:t>lhr</a:t>
            </a:r>
            <a:endParaRPr lang="nl-BE" dirty="0" smtClean="0"/>
          </a:p>
          <a:p>
            <a:r>
              <a:rPr lang="nl-BE" dirty="0" err="1" smtClean="0"/>
              <a:t>Délai</a:t>
            </a:r>
            <a:r>
              <a:rPr lang="nl-BE" dirty="0" smtClean="0"/>
              <a:t> </a:t>
            </a:r>
            <a:r>
              <a:rPr lang="nl-BE" dirty="0" err="1" smtClean="0"/>
              <a:t>maniabilité</a:t>
            </a:r>
            <a:r>
              <a:rPr lang="nl-BE" dirty="0" smtClean="0"/>
              <a:t> plus long que </a:t>
            </a:r>
            <a:r>
              <a:rPr lang="nl-BE" dirty="0" err="1" smtClean="0"/>
              <a:t>le</a:t>
            </a:r>
            <a:r>
              <a:rPr lang="nl-BE" dirty="0" smtClean="0"/>
              <a:t> </a:t>
            </a:r>
            <a:r>
              <a:rPr lang="nl-BE" dirty="0" err="1" smtClean="0"/>
              <a:t>ciment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FCE6-23AB-4C71-8F96-80DB745B632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891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Liants</a:t>
            </a:r>
            <a:r>
              <a:rPr lang="nl-BE" dirty="0" smtClean="0"/>
              <a:t> </a:t>
            </a:r>
            <a:r>
              <a:rPr lang="nl-BE" dirty="0" err="1" smtClean="0"/>
              <a:t>avec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propriétés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pouzzolaniques</a:t>
            </a:r>
            <a:endParaRPr lang="nl-BE" baseline="0" dirty="0" smtClean="0"/>
          </a:p>
          <a:p>
            <a:r>
              <a:rPr lang="nl-BE" baseline="0" dirty="0" smtClean="0"/>
              <a:t>LHR 1 : </a:t>
            </a:r>
            <a:r>
              <a:rPr lang="nl-BE" baseline="0" dirty="0" err="1" smtClean="0"/>
              <a:t>remplace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traitement</a:t>
            </a:r>
            <a:r>
              <a:rPr lang="nl-BE" baseline="0" dirty="0" smtClean="0"/>
              <a:t> mixte pour sols </a:t>
            </a:r>
            <a:r>
              <a:rPr lang="nl-BE" baseline="0" dirty="0" err="1" smtClean="0"/>
              <a:t>argileux</a:t>
            </a:r>
            <a:endParaRPr lang="nl-BE" baseline="0" dirty="0" smtClean="0"/>
          </a:p>
          <a:p>
            <a:r>
              <a:rPr lang="nl-BE" baseline="0" dirty="0" err="1" smtClean="0"/>
              <a:t>Chaux</a:t>
            </a:r>
            <a:r>
              <a:rPr lang="nl-BE" baseline="0" dirty="0" smtClean="0"/>
              <a:t> </a:t>
            </a:r>
            <a:r>
              <a:rPr lang="nl-BE" baseline="0" dirty="0" err="1" smtClean="0"/>
              <a:t>éteinte</a:t>
            </a:r>
            <a:r>
              <a:rPr lang="nl-BE" baseline="0" dirty="0" smtClean="0"/>
              <a:t> : sols </a:t>
            </a:r>
            <a:r>
              <a:rPr lang="nl-BE" baseline="0" dirty="0" err="1" smtClean="0"/>
              <a:t>secs</a:t>
            </a:r>
            <a:r>
              <a:rPr lang="nl-BE" baseline="0" dirty="0" smtClean="0"/>
              <a:t> (on </a:t>
            </a:r>
            <a:r>
              <a:rPr lang="nl-BE" baseline="0" dirty="0" err="1" smtClean="0"/>
              <a:t>n’a</a:t>
            </a:r>
            <a:r>
              <a:rPr lang="nl-BE" baseline="0" dirty="0" smtClean="0"/>
              <a:t> pas </a:t>
            </a:r>
            <a:r>
              <a:rPr lang="nl-BE" baseline="0" dirty="0" err="1" smtClean="0"/>
              <a:t>cet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effet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d’assèchement</a:t>
            </a:r>
            <a:r>
              <a:rPr lang="nl-BE" baseline="0" dirty="0" smtClean="0"/>
              <a:t> de la </a:t>
            </a:r>
            <a:r>
              <a:rPr lang="nl-BE" baseline="0" dirty="0" err="1" smtClean="0"/>
              <a:t>chaux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vive</a:t>
            </a:r>
            <a:r>
              <a:rPr lang="nl-BE" baseline="0" dirty="0" smtClean="0"/>
              <a:t>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FCE6-23AB-4C71-8F96-80DB745B632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8369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Pour les </a:t>
            </a:r>
            <a:r>
              <a:rPr lang="nl-BE" dirty="0" err="1" smtClean="0"/>
              <a:t>liants</a:t>
            </a:r>
            <a:r>
              <a:rPr lang="nl-BE" dirty="0" smtClean="0"/>
              <a:t> </a:t>
            </a:r>
            <a:r>
              <a:rPr lang="nl-BE" dirty="0" err="1" smtClean="0"/>
              <a:t>liquides</a:t>
            </a:r>
            <a:r>
              <a:rPr lang="nl-BE" baseline="0" dirty="0" smtClean="0"/>
              <a:t> : </a:t>
            </a:r>
            <a:r>
              <a:rPr lang="nl-BE" baseline="0" dirty="0" err="1" smtClean="0"/>
              <a:t>ajout</a:t>
            </a:r>
            <a:r>
              <a:rPr lang="nl-BE" baseline="0" dirty="0" smtClean="0"/>
              <a:t> eau et </a:t>
            </a:r>
            <a:r>
              <a:rPr lang="nl-BE" baseline="0" dirty="0" err="1" smtClean="0"/>
              <a:t>liant</a:t>
            </a:r>
            <a:r>
              <a:rPr lang="nl-BE" baseline="0" dirty="0" smtClean="0"/>
              <a:t> en </a:t>
            </a:r>
            <a:r>
              <a:rPr lang="nl-BE" baseline="0" dirty="0" err="1" smtClean="0"/>
              <a:t>une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étape</a:t>
            </a:r>
            <a:endParaRPr lang="nl-BE" baseline="0" dirty="0" smtClean="0"/>
          </a:p>
          <a:p>
            <a:r>
              <a:rPr lang="nl-BE" baseline="0" dirty="0" err="1" smtClean="0"/>
              <a:t>Malaxage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FCE6-23AB-4C71-8F96-80DB745B632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4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Les </a:t>
            </a:r>
            <a:r>
              <a:rPr lang="nl-BE" dirty="0" err="1" smtClean="0"/>
              <a:t>wopn</a:t>
            </a:r>
            <a:r>
              <a:rPr lang="nl-BE" dirty="0" smtClean="0"/>
              <a:t> </a:t>
            </a:r>
            <a:r>
              <a:rPr lang="nl-BE" dirty="0" err="1" smtClean="0"/>
              <a:t>varient</a:t>
            </a:r>
            <a:r>
              <a:rPr lang="nl-BE" dirty="0" smtClean="0"/>
              <a:t> </a:t>
            </a:r>
            <a:r>
              <a:rPr lang="nl-BE" dirty="0" err="1" smtClean="0"/>
              <a:t>entre</a:t>
            </a:r>
            <a:r>
              <a:rPr lang="nl-BE" dirty="0" smtClean="0"/>
              <a:t> 14 et 18 &lt; w en</a:t>
            </a:r>
            <a:r>
              <a:rPr lang="nl-BE" baseline="0" dirty="0" smtClean="0"/>
              <a:t> eau </a:t>
            </a:r>
            <a:r>
              <a:rPr lang="nl-BE" baseline="0" dirty="0" err="1" smtClean="0"/>
              <a:t>réelles</a:t>
            </a:r>
            <a:endParaRPr lang="nl-BE" baseline="0" dirty="0" smtClean="0"/>
          </a:p>
          <a:p>
            <a:endParaRPr lang="nl-BE" baseline="0" dirty="0" smtClean="0"/>
          </a:p>
          <a:p>
            <a:r>
              <a:rPr lang="nl-BE" baseline="0" dirty="0" smtClean="0"/>
              <a:t>Analyse à w = 19 % (</a:t>
            </a:r>
            <a:r>
              <a:rPr lang="nl-BE" baseline="0" dirty="0" err="1" smtClean="0"/>
              <a:t>relativement</a:t>
            </a:r>
            <a:r>
              <a:rPr lang="nl-BE" baseline="0" dirty="0" smtClean="0"/>
              <a:t> sec pour </a:t>
            </a:r>
            <a:r>
              <a:rPr lang="nl-BE" baseline="0" dirty="0" err="1" smtClean="0"/>
              <a:t>un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limon</a:t>
            </a:r>
            <a:r>
              <a:rPr lang="nl-BE" baseline="0" dirty="0" smtClean="0"/>
              <a:t>); </a:t>
            </a:r>
            <a:r>
              <a:rPr lang="nl-BE" baseline="0" dirty="0" err="1" smtClean="0"/>
              <a:t>critère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cbr</a:t>
            </a:r>
            <a:r>
              <a:rPr lang="nl-BE" baseline="0" dirty="0" smtClean="0"/>
              <a:t> 20 % fond de </a:t>
            </a:r>
            <a:r>
              <a:rPr lang="nl-BE" baseline="0" dirty="0" err="1" smtClean="0"/>
              <a:t>coffre</a:t>
            </a:r>
            <a:endParaRPr lang="nl-BE" baseline="0" dirty="0" smtClean="0"/>
          </a:p>
          <a:p>
            <a:r>
              <a:rPr lang="nl-BE" baseline="0" dirty="0" smtClean="0"/>
              <a:t>LHr2 ne </a:t>
            </a:r>
            <a:r>
              <a:rPr lang="nl-BE" baseline="0" dirty="0" err="1" smtClean="0"/>
              <a:t>convient</a:t>
            </a:r>
            <a:r>
              <a:rPr lang="nl-BE" baseline="0" dirty="0" smtClean="0"/>
              <a:t> pas </a:t>
            </a:r>
            <a:r>
              <a:rPr lang="nl-BE" baseline="0" dirty="0" err="1" smtClean="0"/>
              <a:t>bien</a:t>
            </a:r>
            <a:r>
              <a:rPr lang="nl-BE" baseline="0" dirty="0" smtClean="0"/>
              <a:t> sols </a:t>
            </a:r>
            <a:r>
              <a:rPr lang="nl-BE" baseline="0" dirty="0" err="1" smtClean="0"/>
              <a:t>argileux</a:t>
            </a:r>
            <a:r>
              <a:rPr lang="nl-BE" baseline="0" dirty="0" smtClean="0"/>
              <a:t> et </a:t>
            </a:r>
            <a:r>
              <a:rPr lang="nl-BE" baseline="0" dirty="0" err="1" smtClean="0"/>
              <a:t>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ciment</a:t>
            </a:r>
            <a:r>
              <a:rPr lang="nl-BE" baseline="0" dirty="0" smtClean="0"/>
              <a:t> non plus; LHR1 </a:t>
            </a:r>
            <a:r>
              <a:rPr lang="nl-BE" baseline="0" dirty="0" err="1" smtClean="0"/>
              <a:t>contient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chaux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vive</a:t>
            </a:r>
            <a:r>
              <a:rPr lang="nl-BE" baseline="0" dirty="0" smtClean="0"/>
              <a:t> (et </a:t>
            </a:r>
            <a:r>
              <a:rPr lang="nl-BE" baseline="0" dirty="0" err="1" smtClean="0"/>
              <a:t>clinke</a:t>
            </a:r>
            <a:r>
              <a:rPr lang="nl-BE" baseline="0" dirty="0" smtClean="0"/>
              <a:t>), </a:t>
            </a:r>
            <a:r>
              <a:rPr lang="nl-BE" baseline="0" dirty="0" err="1" smtClean="0"/>
              <a:t>c’est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pq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il</a:t>
            </a:r>
            <a:r>
              <a:rPr lang="nl-BE" baseline="0" dirty="0" smtClean="0"/>
              <a:t> marche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FCE6-23AB-4C71-8F96-80DB745B632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8351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Ipi</a:t>
            </a:r>
            <a:r>
              <a:rPr lang="nl-BE" dirty="0" smtClean="0"/>
              <a:t> </a:t>
            </a:r>
            <a:r>
              <a:rPr lang="nl-BE" dirty="0" err="1" smtClean="0"/>
              <a:t>mesuré</a:t>
            </a:r>
            <a:r>
              <a:rPr lang="nl-BE" dirty="0" smtClean="0"/>
              <a:t> </a:t>
            </a:r>
            <a:r>
              <a:rPr lang="nl-BE" dirty="0" err="1" smtClean="0"/>
              <a:t>directement</a:t>
            </a:r>
            <a:r>
              <a:rPr lang="nl-BE" dirty="0" smtClean="0"/>
              <a:t> </a:t>
            </a:r>
            <a:r>
              <a:rPr lang="nl-BE" dirty="0" err="1" smtClean="0"/>
              <a:t>après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compactage</a:t>
            </a:r>
            <a:endParaRPr lang="nl-BE" baseline="0" dirty="0" smtClean="0"/>
          </a:p>
          <a:p>
            <a:r>
              <a:rPr lang="nl-BE" baseline="0" dirty="0" smtClean="0"/>
              <a:t>CBR </a:t>
            </a:r>
            <a:r>
              <a:rPr lang="nl-BE" baseline="0" dirty="0" err="1" smtClean="0"/>
              <a:t>après</a:t>
            </a:r>
            <a:r>
              <a:rPr lang="nl-BE" baseline="0" dirty="0" smtClean="0"/>
              <a:t> 4 j </a:t>
            </a:r>
            <a:r>
              <a:rPr lang="nl-BE" baseline="0" dirty="0" err="1" smtClean="0"/>
              <a:t>immersion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FCE6-23AB-4C71-8F96-80DB745B632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8149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Chaux</a:t>
            </a:r>
            <a:r>
              <a:rPr lang="nl-BE" dirty="0" smtClean="0"/>
              <a:t> </a:t>
            </a:r>
            <a:r>
              <a:rPr lang="nl-BE" dirty="0" err="1" smtClean="0"/>
              <a:t>éteinte</a:t>
            </a:r>
            <a:r>
              <a:rPr lang="nl-BE" baseline="0" dirty="0" smtClean="0"/>
              <a:t> : </a:t>
            </a:r>
            <a:r>
              <a:rPr lang="nl-BE" baseline="0" dirty="0" err="1" smtClean="0"/>
              <a:t>winit</a:t>
            </a:r>
            <a:r>
              <a:rPr lang="nl-BE" baseline="0" dirty="0" smtClean="0"/>
              <a:t> 19 % ; </a:t>
            </a:r>
            <a:r>
              <a:rPr lang="nl-BE" baseline="0" dirty="0" err="1" smtClean="0"/>
              <a:t>ajout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chaux</a:t>
            </a:r>
            <a:r>
              <a:rPr lang="nl-BE" baseline="0" dirty="0" smtClean="0"/>
              <a:t> </a:t>
            </a:r>
            <a:r>
              <a:rPr lang="nl-BE" baseline="0" dirty="0" err="1" smtClean="0"/>
              <a:t>éteinte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provoque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augmentation</a:t>
            </a:r>
            <a:r>
              <a:rPr lang="nl-BE" baseline="0" dirty="0" smtClean="0"/>
              <a:t> de la teneur en eau (21 %). A </a:t>
            </a:r>
            <a:r>
              <a:rPr lang="nl-BE" baseline="0" dirty="0" err="1" smtClean="0"/>
              <a:t>cette</a:t>
            </a:r>
            <a:r>
              <a:rPr lang="nl-BE" baseline="0" dirty="0" smtClean="0"/>
              <a:t> w : </a:t>
            </a:r>
            <a:r>
              <a:rPr lang="nl-BE" baseline="0" dirty="0" err="1" smtClean="0"/>
              <a:t>faibles</a:t>
            </a:r>
            <a:r>
              <a:rPr lang="nl-BE" baseline="0" dirty="0" smtClean="0"/>
              <a:t> performances</a:t>
            </a:r>
          </a:p>
          <a:p>
            <a:r>
              <a:rPr lang="nl-BE" baseline="0" dirty="0" smtClean="0"/>
              <a:t>Ratio LHR1 </a:t>
            </a:r>
            <a:r>
              <a:rPr lang="nl-BE" baseline="0" dirty="0" err="1" smtClean="0"/>
              <a:t>particulièrement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élevé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contient</a:t>
            </a:r>
            <a:r>
              <a:rPr lang="nl-BE" baseline="0" dirty="0" smtClean="0"/>
              <a:t> du </a:t>
            </a:r>
            <a:r>
              <a:rPr lang="nl-BE" baseline="0" dirty="0" err="1" smtClean="0"/>
              <a:t>clinker</a:t>
            </a:r>
            <a:r>
              <a:rPr lang="fr-FR" baseline="0" dirty="0" smtClean="0"/>
              <a:t>. Augmentation dans le temps.</a:t>
            </a:r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FCE6-23AB-4C71-8F96-80DB745B632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453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1991" y="1594249"/>
            <a:ext cx="7038975" cy="1102519"/>
          </a:xfrm>
        </p:spPr>
        <p:txBody>
          <a:bodyPr/>
          <a:lstStyle>
            <a:lvl1pPr algn="l">
              <a:defRPr sz="2800">
                <a:solidFill>
                  <a:srgbClr val="9D9D08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1988" y="3380186"/>
            <a:ext cx="6400800" cy="46166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>
              <a:buFont typeface="Wingdings" pitchFamily="2" charset="2"/>
              <a:buNone/>
              <a:defRPr sz="2400">
                <a:solidFill>
                  <a:srgbClr val="00305E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4" name="Picture 2" descr="\\FILESERVER01\inf_graphic\00_Les logos\Logo_DEFINITIF\briefhoofd_f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422" y="194546"/>
            <a:ext cx="4486276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1" y="0"/>
            <a:ext cx="1295400" cy="514737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D9D0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AutoShape 43" descr="foto3"/>
          <p:cNvSpPr>
            <a:spLocks noChangeAspect="1" noChangeArrowheads="1"/>
          </p:cNvSpPr>
          <p:nvPr userDrawn="1"/>
        </p:nvSpPr>
        <p:spPr bwMode="auto">
          <a:xfrm>
            <a:off x="107950" y="177498"/>
            <a:ext cx="1079500" cy="71913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AutoShape 44" descr="foto4"/>
          <p:cNvSpPr>
            <a:spLocks noChangeAspect="1" noChangeArrowheads="1"/>
          </p:cNvSpPr>
          <p:nvPr userDrawn="1"/>
        </p:nvSpPr>
        <p:spPr bwMode="auto">
          <a:xfrm>
            <a:off x="107950" y="1005101"/>
            <a:ext cx="1079500" cy="719139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AutoShape 45" descr="foto5"/>
          <p:cNvSpPr>
            <a:spLocks noChangeAspect="1" noChangeArrowheads="1"/>
          </p:cNvSpPr>
          <p:nvPr userDrawn="1"/>
        </p:nvSpPr>
        <p:spPr bwMode="auto">
          <a:xfrm>
            <a:off x="107950" y="1832706"/>
            <a:ext cx="1079500" cy="719137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AutoShape 46" descr="foto6"/>
          <p:cNvSpPr>
            <a:spLocks noChangeAspect="1" noChangeArrowheads="1"/>
          </p:cNvSpPr>
          <p:nvPr userDrawn="1"/>
        </p:nvSpPr>
        <p:spPr bwMode="auto">
          <a:xfrm>
            <a:off x="107950" y="2660309"/>
            <a:ext cx="1079500" cy="719139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AutoShape 47" descr="foto7"/>
          <p:cNvSpPr>
            <a:spLocks noChangeAspect="1" noChangeArrowheads="1"/>
          </p:cNvSpPr>
          <p:nvPr userDrawn="1"/>
        </p:nvSpPr>
        <p:spPr bwMode="auto">
          <a:xfrm>
            <a:off x="107950" y="3487914"/>
            <a:ext cx="1079500" cy="719137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AutoShape 48" descr="foto8"/>
          <p:cNvSpPr>
            <a:spLocks noChangeAspect="1" noChangeArrowheads="1"/>
          </p:cNvSpPr>
          <p:nvPr userDrawn="1"/>
        </p:nvSpPr>
        <p:spPr bwMode="auto">
          <a:xfrm>
            <a:off x="107950" y="4315519"/>
            <a:ext cx="1079500" cy="719139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47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793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157166" y="497681"/>
            <a:ext cx="8840787" cy="0"/>
          </a:xfrm>
          <a:prstGeom prst="line">
            <a:avLst/>
          </a:prstGeom>
          <a:noFill/>
          <a:ln w="28575">
            <a:solidFill>
              <a:srgbClr val="9D9D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2"/>
            <a:ext cx="8464550" cy="47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6" y="873920"/>
            <a:ext cx="84026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8996366" y="4691786"/>
            <a:ext cx="1587" cy="210741"/>
          </a:xfrm>
          <a:prstGeom prst="line">
            <a:avLst/>
          </a:prstGeom>
          <a:noFill/>
          <a:ln w="28575">
            <a:solidFill>
              <a:srgbClr val="4C6E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8701091" y="4663554"/>
            <a:ext cx="282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AD94FFB-F5C2-49BA-B2B0-40EF677D906A}" type="slidenum">
              <a:rPr lang="de-DE" sz="1000" b="1">
                <a:solidFill>
                  <a:srgbClr val="7F7F7F"/>
                </a:solidFill>
                <a:latin typeface="Arial" charset="0"/>
              </a:rPr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de-DE" sz="1000">
              <a:solidFill>
                <a:srgbClr val="7F7F7F"/>
              </a:solidFill>
              <a:latin typeface="Arial" charset="0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>
            <a:off x="531816" y="4896971"/>
            <a:ext cx="8466137" cy="0"/>
          </a:xfrm>
          <a:prstGeom prst="line">
            <a:avLst/>
          </a:prstGeom>
          <a:noFill/>
          <a:ln w="31750">
            <a:solidFill>
              <a:srgbClr val="4C6E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30213" y="4887039"/>
            <a:ext cx="8102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smtClean="0">
                <a:solidFill>
                  <a:srgbClr val="4C6E8E"/>
                </a:solidFill>
              </a:rPr>
              <a:t>Centre de recherches routières</a:t>
            </a:r>
            <a:endParaRPr lang="nl-NL" sz="1200" i="1">
              <a:solidFill>
                <a:srgbClr val="4C6E8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" y="0"/>
            <a:ext cx="455613" cy="51435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4C6E8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5834" y="4919611"/>
            <a:ext cx="251814" cy="19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0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9D9D0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9pPr>
    </p:titleStyle>
    <p:bodyStyle>
      <a:lvl1pPr marL="179388" indent="-179388" algn="l" rtl="0" eaLnBrk="1" fontAlgn="base" hangingPunct="1">
        <a:spcBef>
          <a:spcPct val="0"/>
        </a:spcBef>
        <a:spcAft>
          <a:spcPct val="0"/>
        </a:spcAft>
        <a:buClr>
          <a:srgbClr val="9D9D08"/>
        </a:buClr>
        <a:buSzPct val="80000"/>
        <a:buFont typeface="Wingdings" pitchFamily="2" charset="2"/>
        <a:buChar char="§"/>
        <a:defRPr sz="2200">
          <a:solidFill>
            <a:srgbClr val="00305E"/>
          </a:solidFill>
          <a:latin typeface="+mn-lt"/>
          <a:ea typeface="+mn-ea"/>
          <a:cs typeface="+mn-cs"/>
        </a:defRPr>
      </a:lvl1pPr>
      <a:lvl2pPr marL="539750" indent="-180975" algn="l" rtl="0" eaLnBrk="1" fontAlgn="base" hangingPunct="1">
        <a:spcBef>
          <a:spcPct val="0"/>
        </a:spcBef>
        <a:spcAft>
          <a:spcPct val="0"/>
        </a:spcAft>
        <a:buClr>
          <a:srgbClr val="9D9D08"/>
        </a:buClr>
        <a:buSzPct val="80000"/>
        <a:buFont typeface="Wingdings" pitchFamily="2" charset="2"/>
        <a:buChar char="§"/>
        <a:defRPr sz="2000">
          <a:solidFill>
            <a:srgbClr val="00305E"/>
          </a:solidFill>
          <a:latin typeface="+mn-lt"/>
          <a:cs typeface="+mn-cs"/>
        </a:defRPr>
      </a:lvl2pPr>
      <a:lvl3pPr marL="898525" indent="-179388" algn="l" rtl="0" eaLnBrk="1" fontAlgn="base" hangingPunct="1">
        <a:spcBef>
          <a:spcPct val="0"/>
        </a:spcBef>
        <a:spcAft>
          <a:spcPct val="0"/>
        </a:spcAft>
        <a:buClr>
          <a:srgbClr val="9D9D08"/>
        </a:buClr>
        <a:buSzPct val="80000"/>
        <a:buFont typeface="Wingdings" pitchFamily="2" charset="2"/>
        <a:buChar char="§"/>
        <a:defRPr sz="1800">
          <a:solidFill>
            <a:srgbClr val="00305E"/>
          </a:solidFill>
          <a:latin typeface="+mn-lt"/>
          <a:cs typeface="+mn-cs"/>
        </a:defRPr>
      </a:lvl3pPr>
      <a:lvl4pPr marL="1957388" indent="-342900" algn="l" rtl="0" eaLnBrk="1" fontAlgn="base" hangingPunct="1">
        <a:spcBef>
          <a:spcPct val="0"/>
        </a:spcBef>
        <a:spcAft>
          <a:spcPct val="0"/>
        </a:spcAft>
        <a:buClr>
          <a:srgbClr val="008000"/>
        </a:buClr>
        <a:buSzPct val="80000"/>
        <a:buFont typeface="Wingdings" pitchFamily="2" charset="2"/>
        <a:buChar char="§"/>
        <a:defRPr sz="1700" b="1">
          <a:solidFill>
            <a:srgbClr val="000000"/>
          </a:solidFill>
          <a:latin typeface="+mn-lt"/>
          <a:cs typeface="+mn-cs"/>
        </a:defRPr>
      </a:lvl4pPr>
      <a:lvl5pPr marL="2479675" indent="-342900" algn="l" rtl="0" eaLnBrk="1" fontAlgn="base" hangingPunct="1">
        <a:spcBef>
          <a:spcPct val="0"/>
        </a:spcBef>
        <a:spcAft>
          <a:spcPct val="0"/>
        </a:spcAft>
        <a:buClr>
          <a:srgbClr val="008000"/>
        </a:buClr>
        <a:buSzPct val="80000"/>
        <a:buFont typeface="Wingdings" pitchFamily="2" charset="2"/>
        <a:buChar char="§"/>
        <a:defRPr sz="1700" b="1">
          <a:solidFill>
            <a:srgbClr val="000000"/>
          </a:solidFill>
          <a:latin typeface="+mn-lt"/>
          <a:cs typeface="+mn-cs"/>
        </a:defRPr>
      </a:lvl5pPr>
      <a:lvl6pPr marL="2936875" indent="-342900" algn="l" rtl="0" eaLnBrk="1" fontAlgn="base" hangingPunct="1">
        <a:spcBef>
          <a:spcPct val="0"/>
        </a:spcBef>
        <a:spcAft>
          <a:spcPct val="0"/>
        </a:spcAft>
        <a:buClr>
          <a:srgbClr val="008000"/>
        </a:buClr>
        <a:buSzPct val="80000"/>
        <a:buFont typeface="Wingdings" pitchFamily="2" charset="2"/>
        <a:buChar char="§"/>
        <a:defRPr sz="1700" b="1">
          <a:solidFill>
            <a:srgbClr val="000000"/>
          </a:solidFill>
          <a:latin typeface="+mn-lt"/>
          <a:cs typeface="+mn-cs"/>
        </a:defRPr>
      </a:lvl6pPr>
      <a:lvl7pPr marL="3394075" indent="-342900" algn="l" rtl="0" eaLnBrk="1" fontAlgn="base" hangingPunct="1">
        <a:spcBef>
          <a:spcPct val="0"/>
        </a:spcBef>
        <a:spcAft>
          <a:spcPct val="0"/>
        </a:spcAft>
        <a:buClr>
          <a:srgbClr val="008000"/>
        </a:buClr>
        <a:buSzPct val="80000"/>
        <a:buFont typeface="Wingdings" pitchFamily="2" charset="2"/>
        <a:buChar char="§"/>
        <a:defRPr sz="1700" b="1">
          <a:solidFill>
            <a:srgbClr val="000000"/>
          </a:solidFill>
          <a:latin typeface="+mn-lt"/>
          <a:cs typeface="+mn-cs"/>
        </a:defRPr>
      </a:lvl7pPr>
      <a:lvl8pPr marL="3851275" indent="-342900" algn="l" rtl="0" eaLnBrk="1" fontAlgn="base" hangingPunct="1">
        <a:spcBef>
          <a:spcPct val="0"/>
        </a:spcBef>
        <a:spcAft>
          <a:spcPct val="0"/>
        </a:spcAft>
        <a:buClr>
          <a:srgbClr val="008000"/>
        </a:buClr>
        <a:buSzPct val="80000"/>
        <a:buFont typeface="Wingdings" pitchFamily="2" charset="2"/>
        <a:buChar char="§"/>
        <a:defRPr sz="1700" b="1">
          <a:solidFill>
            <a:srgbClr val="000000"/>
          </a:solidFill>
          <a:latin typeface="+mn-lt"/>
          <a:cs typeface="+mn-cs"/>
        </a:defRPr>
      </a:lvl8pPr>
      <a:lvl9pPr marL="4308475" indent="-342900" algn="l" rtl="0" eaLnBrk="1" fontAlgn="base" hangingPunct="1">
        <a:spcBef>
          <a:spcPct val="0"/>
        </a:spcBef>
        <a:spcAft>
          <a:spcPct val="0"/>
        </a:spcAft>
        <a:buClr>
          <a:srgbClr val="008000"/>
        </a:buClr>
        <a:buSzPct val="80000"/>
        <a:buFont typeface="Wingdings" pitchFamily="2" charset="2"/>
        <a:buChar char="§"/>
        <a:defRPr sz="1700" b="1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3989" y="1594247"/>
            <a:ext cx="7546975" cy="557213"/>
          </a:xfrm>
        </p:spPr>
        <p:txBody>
          <a:bodyPr/>
          <a:lstStyle/>
          <a:p>
            <a:pPr algn="ctr"/>
            <a:r>
              <a:rPr lang="fr-FR" dirty="0"/>
              <a:t>Traitement de sols pour remblais : Evaluation de liants disponibles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447800" y="3375423"/>
            <a:ext cx="7228656" cy="60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None/>
            </a:pPr>
            <a:r>
              <a:rPr lang="nl-BE" sz="2400" dirty="0" smtClean="0">
                <a:solidFill>
                  <a:srgbClr val="00305E"/>
                </a:solidFill>
              </a:rPr>
              <a:t>Colette Grégoire et Yves Hanoteau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None/>
            </a:pPr>
            <a:endParaRPr lang="nl-BE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9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Courbes</a:t>
            </a:r>
            <a:r>
              <a:rPr lang="nl-BE" dirty="0" smtClean="0"/>
              <a:t> </a:t>
            </a:r>
            <a:r>
              <a:rPr lang="nl-BE" dirty="0" err="1" smtClean="0"/>
              <a:t>Proctor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4" y="573528"/>
            <a:ext cx="8402637" cy="1107996"/>
          </a:xfrm>
        </p:spPr>
        <p:txBody>
          <a:bodyPr/>
          <a:lstStyle/>
          <a:p>
            <a:r>
              <a:rPr lang="nl-BE" dirty="0" err="1" smtClean="0"/>
              <a:t>W</a:t>
            </a:r>
            <a:r>
              <a:rPr lang="nl-BE" baseline="-25000" dirty="0" err="1" smtClean="0"/>
              <a:t>opn</a:t>
            </a:r>
            <a:r>
              <a:rPr lang="nl-BE" baseline="-25000" dirty="0" smtClean="0"/>
              <a:t> </a:t>
            </a:r>
            <a:r>
              <a:rPr lang="nl-BE" dirty="0" smtClean="0"/>
              <a:t>du </a:t>
            </a:r>
            <a:r>
              <a:rPr lang="nl-BE" dirty="0" err="1" smtClean="0"/>
              <a:t>limon</a:t>
            </a:r>
            <a:r>
              <a:rPr lang="nl-BE" dirty="0" smtClean="0"/>
              <a:t> = 15,3 %</a:t>
            </a:r>
          </a:p>
          <a:p>
            <a:r>
              <a:rPr lang="nl-BE" dirty="0" smtClean="0"/>
              <a:t>Déplacement </a:t>
            </a:r>
            <a:r>
              <a:rPr lang="nl-BE" dirty="0" err="1" smtClean="0"/>
              <a:t>W</a:t>
            </a:r>
            <a:r>
              <a:rPr lang="nl-BE" baseline="-25000" dirty="0" err="1" smtClean="0"/>
              <a:t>opn</a:t>
            </a:r>
            <a:r>
              <a:rPr lang="nl-BE" dirty="0" smtClean="0"/>
              <a:t> vers les </a:t>
            </a:r>
            <a:r>
              <a:rPr lang="nl-BE" dirty="0" err="1" smtClean="0"/>
              <a:t>teneurs</a:t>
            </a:r>
            <a:r>
              <a:rPr lang="nl-BE" dirty="0" smtClean="0"/>
              <a:t> en eau plus </a:t>
            </a:r>
            <a:r>
              <a:rPr lang="nl-BE" dirty="0" err="1" smtClean="0"/>
              <a:t>humides</a:t>
            </a:r>
            <a:r>
              <a:rPr lang="nl-BE" dirty="0" smtClean="0"/>
              <a:t>, </a:t>
            </a:r>
            <a:r>
              <a:rPr lang="nl-BE" dirty="0" err="1" smtClean="0"/>
              <a:t>sauf</a:t>
            </a:r>
            <a:r>
              <a:rPr lang="nl-BE" dirty="0" smtClean="0"/>
              <a:t> </a:t>
            </a:r>
            <a:r>
              <a:rPr lang="nl-BE" dirty="0" err="1" smtClean="0"/>
              <a:t>polymères</a:t>
            </a:r>
            <a:r>
              <a:rPr lang="nl-BE" dirty="0"/>
              <a:t> </a:t>
            </a:r>
            <a:r>
              <a:rPr lang="nl-BE" dirty="0" smtClean="0"/>
              <a:t>(</a:t>
            </a:r>
            <a:r>
              <a:rPr lang="nl-BE" dirty="0" err="1" smtClean="0"/>
              <a:t>W</a:t>
            </a:r>
            <a:r>
              <a:rPr lang="nl-BE" baseline="-25000" dirty="0" err="1" smtClean="0"/>
              <a:t>opn</a:t>
            </a:r>
            <a:r>
              <a:rPr lang="nl-BE" baseline="-25000" dirty="0" smtClean="0"/>
              <a:t> </a:t>
            </a:r>
            <a:r>
              <a:rPr lang="nl-BE" dirty="0"/>
              <a:t>= 14 %)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90" y="1707654"/>
            <a:ext cx="8548446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90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Courbes</a:t>
            </a:r>
            <a:r>
              <a:rPr lang="nl-BE" dirty="0"/>
              <a:t> </a:t>
            </a:r>
            <a:r>
              <a:rPr lang="nl-BE" dirty="0" err="1"/>
              <a:t>Proctor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1660"/>
            <a:ext cx="8604448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2614" y="627534"/>
            <a:ext cx="8402637" cy="1107996"/>
          </a:xfrm>
        </p:spPr>
        <p:txBody>
          <a:bodyPr/>
          <a:lstStyle/>
          <a:p>
            <a:r>
              <a:rPr lang="nl-BE" dirty="0" err="1" smtClean="0"/>
              <a:t>W</a:t>
            </a:r>
            <a:r>
              <a:rPr lang="nl-BE" baseline="-25000" dirty="0" err="1" smtClean="0"/>
              <a:t>opn</a:t>
            </a:r>
            <a:r>
              <a:rPr lang="nl-BE" baseline="-25000" dirty="0" smtClean="0"/>
              <a:t> </a:t>
            </a:r>
            <a:r>
              <a:rPr lang="nl-BE" dirty="0" smtClean="0"/>
              <a:t>du </a:t>
            </a:r>
            <a:r>
              <a:rPr lang="nl-BE" dirty="0" err="1" smtClean="0"/>
              <a:t>limon</a:t>
            </a:r>
            <a:r>
              <a:rPr lang="nl-BE" dirty="0" smtClean="0"/>
              <a:t> = 15,3 %</a:t>
            </a:r>
          </a:p>
          <a:p>
            <a:r>
              <a:rPr lang="nl-BE" dirty="0" smtClean="0"/>
              <a:t>Déplacement </a:t>
            </a:r>
            <a:r>
              <a:rPr lang="nl-BE" dirty="0" err="1" smtClean="0"/>
              <a:t>W</a:t>
            </a:r>
            <a:r>
              <a:rPr lang="nl-BE" baseline="-25000" dirty="0" err="1" smtClean="0"/>
              <a:t>opn</a:t>
            </a:r>
            <a:r>
              <a:rPr lang="nl-BE" dirty="0" smtClean="0"/>
              <a:t> vers les </a:t>
            </a:r>
            <a:r>
              <a:rPr lang="nl-BE" dirty="0" err="1" smtClean="0"/>
              <a:t>teneurs</a:t>
            </a:r>
            <a:r>
              <a:rPr lang="nl-BE" dirty="0" smtClean="0"/>
              <a:t> en eau plus </a:t>
            </a:r>
            <a:r>
              <a:rPr lang="nl-BE" dirty="0" err="1" smtClean="0"/>
              <a:t>humides</a:t>
            </a:r>
            <a:r>
              <a:rPr lang="nl-BE" dirty="0" smtClean="0"/>
              <a:t> marqué pour les </a:t>
            </a:r>
            <a:r>
              <a:rPr lang="nl-BE" dirty="0" err="1" smtClean="0"/>
              <a:t>cendres</a:t>
            </a:r>
            <a:r>
              <a:rPr lang="nl-BE" dirty="0" smtClean="0"/>
              <a:t> </a:t>
            </a:r>
            <a:r>
              <a:rPr lang="nl-BE" dirty="0" err="1" smtClean="0"/>
              <a:t>volantes</a:t>
            </a:r>
            <a:r>
              <a:rPr lang="nl-BE" dirty="0" smtClean="0"/>
              <a:t> (18 %)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906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27584" y="555526"/>
            <a:ext cx="7909893" cy="4283735"/>
            <a:chOff x="827584" y="963164"/>
            <a:chExt cx="7454550" cy="5328592"/>
          </a:xfrm>
        </p:grpSpPr>
        <p:grpSp>
          <p:nvGrpSpPr>
            <p:cNvPr id="8" name="Group 7"/>
            <p:cNvGrpSpPr/>
            <p:nvPr/>
          </p:nvGrpSpPr>
          <p:grpSpPr>
            <a:xfrm>
              <a:off x="827584" y="963164"/>
              <a:ext cx="7454550" cy="5328592"/>
              <a:chOff x="755576" y="963164"/>
              <a:chExt cx="7454550" cy="5328592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963164"/>
                <a:ext cx="7454550" cy="5328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1331640" y="4077072"/>
                <a:ext cx="48965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4067944" y="5157192"/>
                <a:ext cx="576064" cy="50405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67944" y="2465834"/>
                <a:ext cx="576064" cy="1584176"/>
              </a:xfrm>
              <a:prstGeom prst="ellipse">
                <a:avLst/>
              </a:prstGeom>
              <a:noFill/>
              <a:ln>
                <a:solidFill>
                  <a:srgbClr val="9D9D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964124" y="4365103"/>
                <a:ext cx="679884" cy="649585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 flipV="1">
              <a:off x="4440982" y="1488579"/>
              <a:ext cx="0" cy="432048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Courbes</a:t>
            </a:r>
            <a:r>
              <a:rPr lang="nl-BE" dirty="0"/>
              <a:t> CBR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5018944" y="1556087"/>
            <a:ext cx="1353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Chaux</a:t>
            </a:r>
            <a:endParaRPr lang="nl-BE" sz="1200" dirty="0" smtClean="0"/>
          </a:p>
          <a:p>
            <a:r>
              <a:rPr lang="nl-BE" sz="1200" dirty="0" smtClean="0"/>
              <a:t>LHR 1</a:t>
            </a:r>
          </a:p>
          <a:p>
            <a:r>
              <a:rPr lang="nl-BE" sz="1200" dirty="0" err="1" smtClean="0"/>
              <a:t>Chaux</a:t>
            </a:r>
            <a:r>
              <a:rPr lang="nl-BE" sz="1200" dirty="0" smtClean="0"/>
              <a:t> </a:t>
            </a:r>
            <a:r>
              <a:rPr lang="nl-BE" sz="1200" dirty="0" err="1" smtClean="0"/>
              <a:t>éteinte</a:t>
            </a:r>
            <a:endParaRPr lang="nl-BE" sz="1200" dirty="0" smtClean="0"/>
          </a:p>
          <a:p>
            <a:r>
              <a:rPr lang="nl-BE" sz="1200" dirty="0" err="1" smtClean="0"/>
              <a:t>Cendres</a:t>
            </a:r>
            <a:r>
              <a:rPr lang="nl-BE" sz="1200" dirty="0" smtClean="0"/>
              <a:t> papier</a:t>
            </a:r>
          </a:p>
          <a:p>
            <a:r>
              <a:rPr lang="nl-BE" sz="1200" dirty="0" err="1" smtClean="0"/>
              <a:t>Cendres</a:t>
            </a:r>
            <a:r>
              <a:rPr lang="nl-BE" sz="1200" dirty="0" smtClean="0"/>
              <a:t> </a:t>
            </a:r>
            <a:r>
              <a:rPr lang="nl-BE" sz="1200" dirty="0" err="1" smtClean="0"/>
              <a:t>volantes</a:t>
            </a:r>
            <a:endParaRPr lang="fr-FR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334076" y="4197623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Enzymes</a:t>
            </a:r>
            <a:endParaRPr lang="nl-BE" sz="1200" dirty="0" smtClean="0"/>
          </a:p>
          <a:p>
            <a:r>
              <a:rPr lang="nl-BE" sz="1200" dirty="0" err="1" smtClean="0"/>
              <a:t>Polymères</a:t>
            </a:r>
            <a:endParaRPr lang="nl-BE" sz="1200" dirty="0"/>
          </a:p>
          <a:p>
            <a:r>
              <a:rPr lang="nl-BE" sz="1200" dirty="0" smtClean="0"/>
              <a:t>Solution </a:t>
            </a:r>
            <a:r>
              <a:rPr lang="nl-BE" sz="1200" dirty="0" err="1" smtClean="0"/>
              <a:t>ionique</a:t>
            </a:r>
            <a:endParaRPr lang="fr-FR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44008" y="4197622"/>
            <a:ext cx="1656184" cy="318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58891" y="3147814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Ciment</a:t>
            </a:r>
            <a:endParaRPr lang="nl-BE" sz="1200" dirty="0" smtClean="0"/>
          </a:p>
          <a:p>
            <a:r>
              <a:rPr lang="nl-BE" sz="1200" dirty="0" smtClean="0"/>
              <a:t>LHR2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xmlns="" val="3109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Liants</a:t>
            </a:r>
            <a:r>
              <a:rPr lang="nl-BE" dirty="0" smtClean="0"/>
              <a:t> </a:t>
            </a:r>
            <a:r>
              <a:rPr lang="nl-BE" dirty="0" err="1" smtClean="0"/>
              <a:t>retenus</a:t>
            </a:r>
            <a:r>
              <a:rPr lang="nl-BE" dirty="0" smtClean="0"/>
              <a:t> pour la suite de </a:t>
            </a:r>
            <a:r>
              <a:rPr lang="nl-BE" dirty="0" err="1" smtClean="0"/>
              <a:t>l’étude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4" y="681540"/>
            <a:ext cx="8402637" cy="4339650"/>
          </a:xfrm>
        </p:spPr>
        <p:txBody>
          <a:bodyPr/>
          <a:lstStyle/>
          <a:p>
            <a:r>
              <a:rPr lang="nl-BE" b="1" dirty="0" err="1" smtClean="0"/>
              <a:t>Liants</a:t>
            </a:r>
            <a:r>
              <a:rPr lang="nl-BE" b="1" dirty="0" smtClean="0"/>
              <a:t> </a:t>
            </a:r>
            <a:r>
              <a:rPr lang="nl-BE" b="1" dirty="0" err="1" smtClean="0"/>
              <a:t>retenus</a:t>
            </a:r>
            <a:endParaRPr lang="nl-BE" b="1" dirty="0" smtClean="0"/>
          </a:p>
          <a:p>
            <a:pPr lvl="1"/>
            <a:r>
              <a:rPr lang="nl-BE" b="1" dirty="0" err="1" smtClean="0"/>
              <a:t>Chaux</a:t>
            </a:r>
            <a:endParaRPr lang="nl-BE" b="1" dirty="0" smtClean="0"/>
          </a:p>
          <a:p>
            <a:pPr lvl="1"/>
            <a:r>
              <a:rPr lang="nl-BE" b="1" dirty="0" smtClean="0"/>
              <a:t>LHR 1</a:t>
            </a:r>
          </a:p>
          <a:p>
            <a:pPr lvl="1"/>
            <a:r>
              <a:rPr lang="nl-BE" b="1" dirty="0" err="1" smtClean="0"/>
              <a:t>Cendres</a:t>
            </a:r>
            <a:r>
              <a:rPr lang="nl-BE" b="1" dirty="0" smtClean="0"/>
              <a:t> de papier</a:t>
            </a:r>
          </a:p>
          <a:p>
            <a:pPr lvl="1"/>
            <a:r>
              <a:rPr lang="nl-BE" b="1" dirty="0" err="1" smtClean="0"/>
              <a:t>Cendres</a:t>
            </a:r>
            <a:r>
              <a:rPr lang="nl-BE" b="1" dirty="0" smtClean="0"/>
              <a:t> </a:t>
            </a:r>
            <a:r>
              <a:rPr lang="nl-BE" b="1" dirty="0" err="1" smtClean="0"/>
              <a:t>volantes</a:t>
            </a:r>
            <a:endParaRPr lang="nl-BE" b="1" dirty="0" smtClean="0"/>
          </a:p>
          <a:p>
            <a:pPr lvl="1"/>
            <a:r>
              <a:rPr lang="nl-BE" b="1" dirty="0" err="1" smtClean="0"/>
              <a:t>Chaux</a:t>
            </a:r>
            <a:r>
              <a:rPr lang="nl-BE" b="1" dirty="0" smtClean="0"/>
              <a:t> </a:t>
            </a:r>
            <a:r>
              <a:rPr lang="nl-BE" b="1" dirty="0" err="1" smtClean="0"/>
              <a:t>éteinte</a:t>
            </a:r>
            <a:endParaRPr lang="nl-BE" b="1" dirty="0" smtClean="0"/>
          </a:p>
          <a:p>
            <a:endParaRPr lang="nl-BE" b="1" dirty="0"/>
          </a:p>
          <a:p>
            <a:r>
              <a:rPr lang="nl-BE" b="1" dirty="0" smtClean="0"/>
              <a:t>Etude de la </a:t>
            </a:r>
            <a:r>
              <a:rPr lang="nl-BE" b="1" dirty="0" err="1" smtClean="0"/>
              <a:t>portance</a:t>
            </a:r>
            <a:r>
              <a:rPr lang="nl-BE" b="1" dirty="0" smtClean="0"/>
              <a:t> à </a:t>
            </a:r>
            <a:r>
              <a:rPr lang="nl-BE" b="1" dirty="0" err="1" smtClean="0"/>
              <a:t>terme</a:t>
            </a:r>
            <a:r>
              <a:rPr lang="nl-BE" b="1" dirty="0" smtClean="0"/>
              <a:t> : CBR4j/IPI &gt; 1</a:t>
            </a:r>
          </a:p>
          <a:p>
            <a:endParaRPr lang="nl-BE" b="1" dirty="0"/>
          </a:p>
          <a:p>
            <a:r>
              <a:rPr lang="nl-BE" b="1" dirty="0" smtClean="0"/>
              <a:t>Etude de la </a:t>
            </a:r>
            <a:r>
              <a:rPr lang="nl-BE" b="1" dirty="0" err="1" smtClean="0"/>
              <a:t>résistance</a:t>
            </a:r>
            <a:r>
              <a:rPr lang="nl-BE" b="1" dirty="0" smtClean="0"/>
              <a:t> </a:t>
            </a:r>
            <a:r>
              <a:rPr lang="nl-BE" b="1" dirty="0"/>
              <a:t>au gel : </a:t>
            </a:r>
            <a:r>
              <a:rPr lang="nl-BE" b="1" dirty="0" smtClean="0"/>
              <a:t>Rit</a:t>
            </a:r>
            <a:r>
              <a:rPr lang="nl-BE" b="1" baseline="-25000" dirty="0" smtClean="0"/>
              <a:t>60j</a:t>
            </a:r>
            <a:r>
              <a:rPr lang="nl-BE" b="1" dirty="0" smtClean="0"/>
              <a:t> </a:t>
            </a:r>
            <a:r>
              <a:rPr lang="nl-BE" b="1" dirty="0"/>
              <a:t>&gt; 0,25 </a:t>
            </a:r>
            <a:r>
              <a:rPr lang="nl-BE" b="1" dirty="0" smtClean="0"/>
              <a:t>MPa</a:t>
            </a:r>
          </a:p>
          <a:p>
            <a:endParaRPr lang="nl-BE" b="1" dirty="0"/>
          </a:p>
          <a:p>
            <a:r>
              <a:rPr lang="nl-BE" b="1" dirty="0" err="1" smtClean="0"/>
              <a:t>Eprouvettes</a:t>
            </a:r>
            <a:r>
              <a:rPr lang="nl-BE" b="1" dirty="0" smtClean="0"/>
              <a:t> à </a:t>
            </a:r>
            <a:r>
              <a:rPr lang="nl-BE" b="1" dirty="0"/>
              <a:t>W = 19 % et </a:t>
            </a:r>
            <a:r>
              <a:rPr lang="nl-BE" b="1" dirty="0" err="1"/>
              <a:t>compactées</a:t>
            </a:r>
            <a:r>
              <a:rPr lang="nl-BE" b="1" dirty="0"/>
              <a:t> </a:t>
            </a:r>
            <a:r>
              <a:rPr lang="nl-BE" b="1" dirty="0" smtClean="0"/>
              <a:t>OPN</a:t>
            </a:r>
            <a:endParaRPr lang="nl-BE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692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Portance</a:t>
            </a:r>
            <a:r>
              <a:rPr lang="nl-BE" dirty="0" smtClean="0"/>
              <a:t> à </a:t>
            </a:r>
            <a:r>
              <a:rPr lang="nl-BE" dirty="0" err="1" smtClean="0"/>
              <a:t>terme</a:t>
            </a:r>
            <a:r>
              <a:rPr lang="nl-BE" dirty="0" smtClean="0"/>
              <a:t> / </a:t>
            </a:r>
            <a:r>
              <a:rPr lang="nl-BE" dirty="0" err="1" smtClean="0"/>
              <a:t>sensibilité</a:t>
            </a:r>
            <a:r>
              <a:rPr lang="nl-BE" dirty="0" smtClean="0"/>
              <a:t> à </a:t>
            </a:r>
            <a:r>
              <a:rPr lang="nl-BE" dirty="0" err="1" smtClean="0"/>
              <a:t>l’eau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6955209"/>
              </p:ext>
            </p:extLst>
          </p:nvPr>
        </p:nvGraphicFramePr>
        <p:xfrm>
          <a:off x="683570" y="897564"/>
          <a:ext cx="7992887" cy="2376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610"/>
                <a:gridCol w="989684"/>
                <a:gridCol w="890122"/>
                <a:gridCol w="1012367"/>
                <a:gridCol w="1188154"/>
                <a:gridCol w="1203950"/>
              </a:tblGrid>
              <a:tr h="533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IPI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CBR</a:t>
                      </a:r>
                      <a:r>
                        <a:rPr lang="fr-FR" sz="12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4j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immersion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Ratio CBR</a:t>
                      </a:r>
                      <a:r>
                        <a:rPr lang="fr-FR" sz="12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4j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/IPI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4495" marR="3449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Wcomp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IPI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Wcomp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CBR</a:t>
                      </a:r>
                      <a:r>
                        <a:rPr lang="fr-FR" sz="12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4j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CBR4j/IPI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2 % Chaux vive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19,1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19,2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4 % Cendres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papier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18,9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19,0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3 % Chaux éteinte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21,4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</a:rPr>
                        <a:t>8,4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21,3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4 % Cendres volantes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19,1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19,0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4 %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LHR1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19,0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19,2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2 % LHR1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19,0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19,1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1,9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3631399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fontAlgn="base">
              <a:spcBef>
                <a:spcPct val="0"/>
              </a:spcBef>
              <a:spcAft>
                <a:spcPct val="0"/>
              </a:spcAft>
              <a:buClr>
                <a:srgbClr val="9D9D08"/>
              </a:buClr>
              <a:buSzPct val="80000"/>
              <a:buFont typeface="Wingdings" pitchFamily="2" charset="2"/>
              <a:buChar char="§"/>
            </a:pPr>
            <a:r>
              <a:rPr lang="nl-BE" sz="2000" dirty="0">
                <a:solidFill>
                  <a:srgbClr val="00305E"/>
                </a:solidFill>
              </a:rPr>
              <a:t>CBR4j/IPI &gt; 1 pour les 5 </a:t>
            </a:r>
            <a:r>
              <a:rPr lang="nl-BE" sz="2000" dirty="0" smtClean="0">
                <a:solidFill>
                  <a:srgbClr val="00305E"/>
                </a:solidFill>
              </a:rPr>
              <a:t>mélanges mais IPI </a:t>
            </a:r>
            <a:r>
              <a:rPr lang="nl-BE" sz="2000" dirty="0" err="1" smtClean="0">
                <a:solidFill>
                  <a:srgbClr val="00305E"/>
                </a:solidFill>
              </a:rPr>
              <a:t>limon</a:t>
            </a:r>
            <a:r>
              <a:rPr lang="nl-BE" sz="2000" dirty="0" smtClean="0">
                <a:solidFill>
                  <a:srgbClr val="00305E"/>
                </a:solidFill>
              </a:rPr>
              <a:t> + </a:t>
            </a:r>
            <a:r>
              <a:rPr lang="nl-BE" sz="2000" dirty="0" err="1" smtClean="0">
                <a:solidFill>
                  <a:srgbClr val="00305E"/>
                </a:solidFill>
              </a:rPr>
              <a:t>chaux</a:t>
            </a:r>
            <a:r>
              <a:rPr lang="nl-BE" sz="2000" dirty="0" smtClean="0">
                <a:solidFill>
                  <a:srgbClr val="00305E"/>
                </a:solidFill>
              </a:rPr>
              <a:t> </a:t>
            </a:r>
            <a:r>
              <a:rPr lang="nl-BE" sz="2000" dirty="0" err="1" smtClean="0">
                <a:solidFill>
                  <a:srgbClr val="00305E"/>
                </a:solidFill>
              </a:rPr>
              <a:t>éteinte</a:t>
            </a:r>
            <a:r>
              <a:rPr lang="nl-BE" sz="2000" dirty="0" smtClean="0">
                <a:solidFill>
                  <a:srgbClr val="00305E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D9D08"/>
              </a:buClr>
              <a:buSzPct val="80000"/>
            </a:pPr>
            <a:r>
              <a:rPr lang="nl-BE" sz="2000" dirty="0" err="1" smtClean="0">
                <a:solidFill>
                  <a:srgbClr val="00305E"/>
                </a:solidFill>
              </a:rPr>
              <a:t>insuffisant</a:t>
            </a:r>
            <a:endParaRPr lang="fr-FR" sz="2000" dirty="0">
              <a:solidFill>
                <a:srgbClr val="00305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D9D08"/>
              </a:buClr>
              <a:buSzPct val="80000"/>
            </a:pPr>
            <a:endParaRPr lang="nl-BE" sz="2000" dirty="0">
              <a:solidFill>
                <a:srgbClr val="00305E"/>
              </a:solidFill>
            </a:endParaRPr>
          </a:p>
          <a:p>
            <a:pPr marL="179388" indent="-179388" fontAlgn="base">
              <a:spcBef>
                <a:spcPct val="0"/>
              </a:spcBef>
              <a:spcAft>
                <a:spcPct val="0"/>
              </a:spcAft>
              <a:buClr>
                <a:srgbClr val="9D9D08"/>
              </a:buClr>
              <a:buSzPct val="80000"/>
              <a:buFont typeface="Wingdings" pitchFamily="2" charset="2"/>
              <a:buChar char="§"/>
            </a:pPr>
            <a:r>
              <a:rPr lang="fr-FR" sz="2000" dirty="0">
                <a:solidFill>
                  <a:srgbClr val="00305E"/>
                </a:solidFill>
              </a:rPr>
              <a:t>CBR4j/IPI </a:t>
            </a:r>
            <a:r>
              <a:rPr lang="fr-FR" sz="2000" dirty="0" smtClean="0">
                <a:solidFill>
                  <a:srgbClr val="00305E"/>
                </a:solidFill>
              </a:rPr>
              <a:t>du mélange limon + LHR1 </a:t>
            </a:r>
            <a:r>
              <a:rPr lang="fr-FR" sz="2000" dirty="0">
                <a:solidFill>
                  <a:srgbClr val="00305E"/>
                </a:solidFill>
              </a:rPr>
              <a:t>est </a:t>
            </a:r>
            <a:r>
              <a:rPr lang="fr-FR" sz="2000" dirty="0" smtClean="0">
                <a:solidFill>
                  <a:srgbClr val="00305E"/>
                </a:solidFill>
              </a:rPr>
              <a:t>élevé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4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Portance</a:t>
            </a:r>
            <a:r>
              <a:rPr lang="nl-BE" dirty="0" smtClean="0"/>
              <a:t> à </a:t>
            </a:r>
            <a:r>
              <a:rPr lang="nl-BE" dirty="0" err="1" smtClean="0"/>
              <a:t>terme</a:t>
            </a:r>
            <a:r>
              <a:rPr lang="nl-BE" dirty="0" smtClean="0"/>
              <a:t> / </a:t>
            </a:r>
            <a:r>
              <a:rPr lang="nl-BE" dirty="0" err="1" smtClean="0"/>
              <a:t>sensibilité</a:t>
            </a:r>
            <a:r>
              <a:rPr lang="nl-BE" dirty="0" smtClean="0"/>
              <a:t> au gel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2839538"/>
              </p:ext>
            </p:extLst>
          </p:nvPr>
        </p:nvGraphicFramePr>
        <p:xfrm>
          <a:off x="1115615" y="1275606"/>
          <a:ext cx="7416825" cy="3058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9120"/>
                <a:gridCol w="1081217"/>
                <a:gridCol w="972448"/>
                <a:gridCol w="1105998"/>
                <a:gridCol w="1298042"/>
              </a:tblGrid>
              <a:tr h="339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RC 60 jours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Rit 60 jours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9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4495" marR="3449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Wcomp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Rc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Wcomp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Rit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9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2 % Chaux vive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19,0</a:t>
                      </a: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1,87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19,0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0,21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4 % Cendres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papier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19,0</a:t>
                      </a: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1,88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19,0</a:t>
                      </a: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0,16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3 % Chaux éteinte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19,0</a:t>
                      </a: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1,51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19,0</a:t>
                      </a: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0,17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4 % Cendres volantes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19,0</a:t>
                      </a: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1,89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19,0</a:t>
                      </a: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0,11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LHR1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19,0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3,00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19,0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0,42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2 % Chaux vive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19,0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1,91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19,0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0,19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2 % LHR1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19,0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1,98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19,0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0,23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5" marR="344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4515966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D9D08"/>
              </a:buClr>
              <a:buSzPct val="80000"/>
            </a:pPr>
            <a:r>
              <a:rPr lang="fr-BE" sz="1600" dirty="0" smtClean="0">
                <a:solidFill>
                  <a:srgbClr val="00305E"/>
                </a:solidFill>
              </a:rPr>
              <a:t>Ces résultats sont conformes avec des dosages pour une amélioration de sols</a:t>
            </a:r>
            <a:endParaRPr lang="fr-FR" sz="1600" dirty="0"/>
          </a:p>
        </p:txBody>
      </p:sp>
      <p:pic>
        <p:nvPicPr>
          <p:cNvPr id="7" name="Picture 5" descr="PICT0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555526"/>
            <a:ext cx="2087601" cy="13501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3810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38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Conclusions</a:t>
            </a:r>
            <a:r>
              <a:rPr lang="nl-BE" dirty="0" smtClean="0"/>
              <a:t> et </a:t>
            </a:r>
            <a:r>
              <a:rPr lang="nl-BE" dirty="0" err="1" smtClean="0"/>
              <a:t>perspectives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483518"/>
            <a:ext cx="8402637" cy="424731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BE" sz="2000" dirty="0" smtClean="0"/>
              <a:t>Evaluation de différents liants en laboratoire dans </a:t>
            </a:r>
            <a:r>
              <a:rPr lang="fr-BE" sz="2000" u="sng" dirty="0" smtClean="0"/>
              <a:t>la gamme des teneurs en eau</a:t>
            </a:r>
            <a:r>
              <a:rPr lang="fr-BE" sz="2000" dirty="0" smtClean="0"/>
              <a:t> représentatives des chantiers</a:t>
            </a:r>
          </a:p>
          <a:p>
            <a:pPr>
              <a:spcAft>
                <a:spcPts val="600"/>
              </a:spcAft>
            </a:pPr>
            <a:r>
              <a:rPr lang="fr-BE" sz="2000" dirty="0" smtClean="0"/>
              <a:t>Ajout de p</a:t>
            </a:r>
            <a:r>
              <a:rPr lang="fr-BE" sz="2000" u="sng" dirty="0" smtClean="0"/>
              <a:t>olymères, enzymes et solution ionique </a:t>
            </a:r>
            <a:r>
              <a:rPr lang="fr-BE" sz="2000" dirty="0" smtClean="0"/>
              <a:t>au limon ne permet pas de développer des portances suffisantes</a:t>
            </a:r>
          </a:p>
          <a:p>
            <a:pPr>
              <a:spcAft>
                <a:spcPts val="600"/>
              </a:spcAft>
            </a:pPr>
            <a:r>
              <a:rPr lang="fr-BE" sz="2000" dirty="0" smtClean="0"/>
              <a:t>Ciment et LHR2 ne conviennent pas pour ce type de sol</a:t>
            </a:r>
          </a:p>
          <a:p>
            <a:pPr>
              <a:spcAft>
                <a:spcPts val="600"/>
              </a:spcAft>
            </a:pPr>
            <a:r>
              <a:rPr lang="fr-BE" sz="2000" u="sng" dirty="0" smtClean="0"/>
              <a:t>Liants retenus </a:t>
            </a:r>
            <a:r>
              <a:rPr lang="fr-BE" sz="2000" dirty="0" smtClean="0"/>
              <a:t>: chaux, LHR1, cendres volantes, cendres de papier et chaux éteinte</a:t>
            </a:r>
          </a:p>
          <a:p>
            <a:pPr>
              <a:spcAft>
                <a:spcPts val="600"/>
              </a:spcAft>
            </a:pPr>
            <a:r>
              <a:rPr lang="fr-BE" sz="2000" dirty="0" smtClean="0"/>
              <a:t>Portance à terme respectée pour les mélanges à W = 19 % </a:t>
            </a:r>
            <a:r>
              <a:rPr lang="fr-BE" sz="2000" i="1" dirty="0" smtClean="0"/>
              <a:t>(mais IPI trop faible pour mélange avec la chaux éteinte à </a:t>
            </a:r>
            <a:r>
              <a:rPr lang="fr-BE" sz="2000" i="1" dirty="0" err="1" smtClean="0"/>
              <a:t>Winit</a:t>
            </a:r>
            <a:r>
              <a:rPr lang="fr-BE" sz="2000" i="1" dirty="0" smtClean="0"/>
              <a:t> = 19 %)</a:t>
            </a:r>
          </a:p>
          <a:p>
            <a:pPr>
              <a:spcAft>
                <a:spcPts val="600"/>
              </a:spcAft>
            </a:pPr>
            <a:r>
              <a:rPr lang="fr-BE" sz="2000" b="1" i="1" dirty="0" smtClean="0"/>
              <a:t>La résistance au gel n’est garantie que pour des dosages conformes à une stabilisation de sol</a:t>
            </a:r>
          </a:p>
          <a:p>
            <a:endParaRPr lang="nl-BE" sz="2000" i="1" dirty="0"/>
          </a:p>
        </p:txBody>
      </p:sp>
    </p:spTree>
    <p:extLst>
      <p:ext uri="{BB962C8B-B14F-4D97-AF65-F5344CB8AC3E}">
        <p14:creationId xmlns:p14="http://schemas.microsoft.com/office/powerpoint/2010/main" xmlns="" val="22402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573529"/>
            <a:ext cx="5285531" cy="3785652"/>
          </a:xfrm>
        </p:spPr>
        <p:txBody>
          <a:bodyPr/>
          <a:lstStyle/>
          <a:p>
            <a:r>
              <a:rPr lang="fr-BE" sz="2000" dirty="0" smtClean="0"/>
              <a:t>Nécessité de caractériser le sol à traiter pour évaluer son aptitude au traitement</a:t>
            </a:r>
          </a:p>
          <a:p>
            <a:endParaRPr lang="fr-BE" sz="2000" dirty="0" smtClean="0"/>
          </a:p>
          <a:p>
            <a:r>
              <a:rPr lang="fr-BE" sz="2000" dirty="0" smtClean="0"/>
              <a:t>Etude de formulation préalable en laboratoire afin de déterminer le dosage optimal en liant dans la plage de teneurs en eau in situ</a:t>
            </a:r>
          </a:p>
          <a:p>
            <a:pPr marL="0" indent="0">
              <a:buNone/>
            </a:pPr>
            <a:endParaRPr lang="fr-BE" sz="2000" dirty="0" smtClean="0"/>
          </a:p>
          <a:p>
            <a:r>
              <a:rPr lang="fr-BE" sz="2000" dirty="0" smtClean="0"/>
              <a:t>Exécution soignée (contrôle régulier de la teneur en eau, respect du dosage en liant, mélange homogène, compactage à la densité requise)</a:t>
            </a:r>
            <a:endParaRPr lang="fr-BE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7" y="627534"/>
            <a:ext cx="3072341" cy="172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679762"/>
            <a:ext cx="307234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8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de sol: rappels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519522"/>
            <a:ext cx="8402637" cy="437042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BE" dirty="0" smtClean="0"/>
              <a:t>Revalorisation du sol en place en construction routière :</a:t>
            </a:r>
          </a:p>
          <a:p>
            <a:pPr lvl="1">
              <a:spcAft>
                <a:spcPts val="600"/>
              </a:spcAft>
            </a:pPr>
            <a:r>
              <a:rPr lang="fr-BE" altLang="fr-FR" sz="1600" dirty="0" smtClean="0"/>
              <a:t>Terrassements et fond de coffre </a:t>
            </a:r>
          </a:p>
          <a:p>
            <a:pPr lvl="1">
              <a:spcAft>
                <a:spcPts val="600"/>
              </a:spcAft>
            </a:pPr>
            <a:r>
              <a:rPr lang="fr-BE" altLang="fr-FR" sz="1600" dirty="0" smtClean="0"/>
              <a:t>Remblayage de tranchées </a:t>
            </a:r>
          </a:p>
          <a:p>
            <a:pPr lvl="1">
              <a:spcAft>
                <a:spcPts val="600"/>
              </a:spcAft>
            </a:pPr>
            <a:r>
              <a:rPr lang="fr-BE" altLang="fr-FR" sz="1600" dirty="0" smtClean="0"/>
              <a:t>Sous-fondations</a:t>
            </a:r>
          </a:p>
          <a:p>
            <a:r>
              <a:rPr lang="nl-BE" dirty="0" err="1" smtClean="0"/>
              <a:t>Amélioration</a:t>
            </a:r>
            <a:endParaRPr lang="nl-BE" dirty="0"/>
          </a:p>
          <a:p>
            <a:pPr lvl="1"/>
            <a:r>
              <a:rPr lang="nl-BE" sz="1600" dirty="0" err="1"/>
              <a:t>Meilleure</a:t>
            </a:r>
            <a:r>
              <a:rPr lang="nl-BE" sz="1600" dirty="0"/>
              <a:t> </a:t>
            </a:r>
            <a:r>
              <a:rPr lang="nl-BE" sz="1600" dirty="0" err="1"/>
              <a:t>aptitude</a:t>
            </a:r>
            <a:r>
              <a:rPr lang="nl-BE" sz="1600" dirty="0"/>
              <a:t> au </a:t>
            </a:r>
            <a:r>
              <a:rPr lang="nl-BE" sz="1600" dirty="0" err="1"/>
              <a:t>compactage</a:t>
            </a:r>
            <a:endParaRPr lang="nl-BE" sz="1600" dirty="0"/>
          </a:p>
          <a:p>
            <a:pPr lvl="1"/>
            <a:r>
              <a:rPr lang="nl-BE" sz="1600" dirty="0" err="1"/>
              <a:t>Augmentation</a:t>
            </a:r>
            <a:r>
              <a:rPr lang="nl-BE" sz="1600" dirty="0"/>
              <a:t> de la </a:t>
            </a:r>
            <a:r>
              <a:rPr lang="nl-BE" sz="1600" dirty="0" err="1"/>
              <a:t>portance</a:t>
            </a:r>
            <a:r>
              <a:rPr lang="nl-BE" sz="1600" dirty="0"/>
              <a:t> </a:t>
            </a:r>
            <a:r>
              <a:rPr lang="nl-BE" sz="1600" dirty="0" err="1"/>
              <a:t>immédiate</a:t>
            </a:r>
            <a:r>
              <a:rPr lang="nl-BE" sz="1600" dirty="0"/>
              <a:t> (</a:t>
            </a:r>
            <a:r>
              <a:rPr lang="nl-BE" sz="1600" dirty="0" err="1"/>
              <a:t>traficabilité</a:t>
            </a:r>
            <a:r>
              <a:rPr lang="nl-BE" sz="1600" dirty="0"/>
              <a:t>)</a:t>
            </a:r>
          </a:p>
          <a:p>
            <a:pPr lvl="1"/>
            <a:r>
              <a:rPr lang="nl-BE" sz="1600" dirty="0" err="1"/>
              <a:t>Maintien</a:t>
            </a:r>
            <a:r>
              <a:rPr lang="nl-BE" sz="1600" dirty="0"/>
              <a:t> des performances</a:t>
            </a:r>
          </a:p>
          <a:p>
            <a:pPr lvl="1"/>
            <a:r>
              <a:rPr lang="nl-BE" sz="1600" dirty="0" err="1"/>
              <a:t>Dosage</a:t>
            </a:r>
            <a:r>
              <a:rPr lang="nl-BE" sz="1600" dirty="0"/>
              <a:t> : </a:t>
            </a:r>
            <a:r>
              <a:rPr lang="nl-BE" sz="1600" dirty="0" err="1"/>
              <a:t>chaux</a:t>
            </a:r>
            <a:r>
              <a:rPr lang="nl-BE" sz="1600" dirty="0"/>
              <a:t>/LHR : 1 – 3 %     </a:t>
            </a:r>
            <a:r>
              <a:rPr lang="nl-BE" sz="1600" dirty="0" err="1"/>
              <a:t>ciment</a:t>
            </a:r>
            <a:r>
              <a:rPr lang="nl-BE" sz="1600" dirty="0"/>
              <a:t> : 4 - 6 </a:t>
            </a:r>
            <a:r>
              <a:rPr lang="nl-BE" sz="1600" dirty="0" smtClean="0"/>
              <a:t>%</a:t>
            </a:r>
          </a:p>
          <a:p>
            <a:r>
              <a:rPr lang="nl-BE" dirty="0" err="1" smtClean="0"/>
              <a:t>Stabilisation</a:t>
            </a:r>
            <a:endParaRPr lang="nl-BE" dirty="0"/>
          </a:p>
          <a:p>
            <a:pPr lvl="1"/>
            <a:r>
              <a:rPr lang="nl-BE" sz="1600" dirty="0" err="1"/>
              <a:t>Portance</a:t>
            </a:r>
            <a:r>
              <a:rPr lang="nl-BE" sz="1600" dirty="0"/>
              <a:t> </a:t>
            </a:r>
            <a:r>
              <a:rPr lang="nl-BE" sz="1600" dirty="0" err="1"/>
              <a:t>immédiate</a:t>
            </a:r>
            <a:r>
              <a:rPr lang="nl-BE" sz="1600" dirty="0"/>
              <a:t> et à </a:t>
            </a:r>
            <a:r>
              <a:rPr lang="nl-BE" sz="1600" dirty="0" err="1"/>
              <a:t>terme</a:t>
            </a:r>
            <a:r>
              <a:rPr lang="nl-BE" sz="1600" dirty="0"/>
              <a:t> </a:t>
            </a:r>
            <a:r>
              <a:rPr lang="nl-BE" sz="1600" dirty="0" err="1"/>
              <a:t>suffisante</a:t>
            </a:r>
            <a:endParaRPr lang="nl-BE" sz="1600" dirty="0"/>
          </a:p>
          <a:p>
            <a:pPr lvl="1"/>
            <a:r>
              <a:rPr lang="nl-BE" sz="1600" dirty="0" err="1"/>
              <a:t>Résistance</a:t>
            </a:r>
            <a:r>
              <a:rPr lang="nl-BE" sz="1600" dirty="0"/>
              <a:t> à </a:t>
            </a:r>
            <a:r>
              <a:rPr lang="nl-BE" sz="1600" dirty="0" err="1"/>
              <a:t>l’eau</a:t>
            </a:r>
            <a:r>
              <a:rPr lang="nl-BE" sz="1600" dirty="0"/>
              <a:t> </a:t>
            </a:r>
          </a:p>
          <a:p>
            <a:pPr lvl="1"/>
            <a:r>
              <a:rPr lang="nl-BE" sz="1600" dirty="0" err="1"/>
              <a:t>Résistance</a:t>
            </a:r>
            <a:r>
              <a:rPr lang="nl-BE" sz="1600" dirty="0"/>
              <a:t> au gel</a:t>
            </a:r>
          </a:p>
          <a:p>
            <a:pPr lvl="1"/>
            <a:r>
              <a:rPr lang="nl-BE" sz="1600" dirty="0" err="1"/>
              <a:t>Durcissement</a:t>
            </a:r>
            <a:r>
              <a:rPr lang="nl-BE" sz="1600" dirty="0"/>
              <a:t> du mélange dans </a:t>
            </a:r>
            <a:r>
              <a:rPr lang="nl-BE" sz="1600" dirty="0" err="1"/>
              <a:t>le</a:t>
            </a:r>
            <a:r>
              <a:rPr lang="nl-BE" sz="1600" dirty="0"/>
              <a:t> </a:t>
            </a:r>
            <a:r>
              <a:rPr lang="nl-BE" sz="1600" dirty="0" err="1"/>
              <a:t>temps</a:t>
            </a:r>
            <a:r>
              <a:rPr lang="nl-BE" sz="1600" dirty="0"/>
              <a:t> </a:t>
            </a:r>
          </a:p>
          <a:p>
            <a:pPr lvl="1"/>
            <a:r>
              <a:rPr lang="nl-BE" sz="1600" dirty="0" err="1"/>
              <a:t>Dosage</a:t>
            </a:r>
            <a:r>
              <a:rPr lang="nl-BE" sz="1600" dirty="0"/>
              <a:t> : </a:t>
            </a:r>
            <a:r>
              <a:rPr lang="nl-BE" sz="1600" dirty="0" err="1"/>
              <a:t>chaux</a:t>
            </a:r>
            <a:r>
              <a:rPr lang="nl-BE" sz="1600" dirty="0"/>
              <a:t>/LHR/</a:t>
            </a:r>
            <a:r>
              <a:rPr lang="nl-BE" sz="1600" dirty="0" err="1"/>
              <a:t>ciment</a:t>
            </a:r>
            <a:r>
              <a:rPr lang="nl-BE" sz="1600" dirty="0"/>
              <a:t> : 4 – 6 </a:t>
            </a:r>
            <a:r>
              <a:rPr lang="nl-BE" sz="1600" dirty="0" smtClean="0"/>
              <a:t>%</a:t>
            </a:r>
            <a:endParaRPr lang="fr-BE" altLang="fr-FR" sz="1600" dirty="0" smtClean="0"/>
          </a:p>
        </p:txBody>
      </p:sp>
      <p:pic>
        <p:nvPicPr>
          <p:cNvPr id="4" name="Picture 4" descr="VDK_D4_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003798"/>
            <a:ext cx="309031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76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de sol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519522"/>
            <a:ext cx="8402637" cy="2185214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r-BE" altLang="fr-FR" sz="2000" dirty="0" smtClean="0"/>
              <a:t>Arrivée sur le marché de nouveaux liants / efficacité ?</a:t>
            </a:r>
          </a:p>
          <a:p>
            <a:pPr>
              <a:spcAft>
                <a:spcPts val="1200"/>
              </a:spcAft>
            </a:pPr>
            <a:r>
              <a:rPr lang="fr-BE" altLang="fr-FR" sz="2000" dirty="0" smtClean="0"/>
              <a:t>Exemple en mars 2016 réunion à la Direction de la Recherche et du Contrôle routier à Nivelles: présentation d’un liant à base d’enzymes</a:t>
            </a:r>
          </a:p>
          <a:p>
            <a:r>
              <a:rPr lang="fr-BE" altLang="fr-FR" sz="2000" dirty="0" smtClean="0"/>
              <a:t>Procédure définie: programme d’essais (Proctor CBR/IPI) validé par la DGO1 pour l’introduction éventuelle d’un nouveau produit dans </a:t>
            </a:r>
            <a:r>
              <a:rPr lang="fr-BE" altLang="fr-FR" sz="2000" dirty="0" err="1" smtClean="0"/>
              <a:t>Qualiroutes</a:t>
            </a:r>
            <a:endParaRPr lang="fr-BE" alt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71750"/>
            <a:ext cx="2974106" cy="222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4698" y="2859782"/>
            <a:ext cx="470537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79388" indent="-179388" algn="l" rtl="0" fontAlgn="base">
              <a:spcBef>
                <a:spcPct val="0"/>
              </a:spcBef>
              <a:spcAft>
                <a:spcPct val="0"/>
              </a:spcAft>
              <a:buClr>
                <a:srgbClr val="9D9D08"/>
              </a:buClr>
              <a:buSzPct val="80000"/>
              <a:buFont typeface="Wingdings" pitchFamily="2" charset="2"/>
              <a:buChar char="§"/>
              <a:defRPr sz="2200">
                <a:solidFill>
                  <a:srgbClr val="00305E"/>
                </a:solidFill>
                <a:latin typeface="+mn-lt"/>
                <a:ea typeface="+mn-ea"/>
                <a:cs typeface="+mn-cs"/>
              </a:defRPr>
            </a:lvl1pPr>
            <a:lvl2pPr marL="539750" indent="-180975" algn="l" rtl="0" fontAlgn="base">
              <a:spcBef>
                <a:spcPct val="0"/>
              </a:spcBef>
              <a:spcAft>
                <a:spcPct val="0"/>
              </a:spcAft>
              <a:buClr>
                <a:srgbClr val="9D9D08"/>
              </a:buClr>
              <a:buSzPct val="80000"/>
              <a:buFont typeface="Wingdings" pitchFamily="2" charset="2"/>
              <a:buChar char="§"/>
              <a:defRPr sz="2000">
                <a:solidFill>
                  <a:srgbClr val="00305E"/>
                </a:solidFill>
                <a:latin typeface="+mn-lt"/>
                <a:cs typeface="+mn-cs"/>
              </a:defRPr>
            </a:lvl2pPr>
            <a:lvl3pPr marL="898525" indent="-179388" algn="l" rtl="0" fontAlgn="base">
              <a:spcBef>
                <a:spcPct val="0"/>
              </a:spcBef>
              <a:spcAft>
                <a:spcPct val="0"/>
              </a:spcAft>
              <a:buClr>
                <a:srgbClr val="9D9D08"/>
              </a:buClr>
              <a:buSzPct val="80000"/>
              <a:buFont typeface="Wingdings" pitchFamily="2" charset="2"/>
              <a:buChar char="§"/>
              <a:defRPr sz="1800">
                <a:solidFill>
                  <a:srgbClr val="00305E"/>
                </a:solidFill>
                <a:latin typeface="+mn-lt"/>
                <a:cs typeface="+mn-cs"/>
              </a:defRPr>
            </a:lvl3pPr>
            <a:lvl4pPr marL="1957388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§"/>
              <a:defRPr sz="1700" b="1">
                <a:solidFill>
                  <a:srgbClr val="000000"/>
                </a:solidFill>
                <a:latin typeface="+mn-lt"/>
                <a:cs typeface="+mn-cs"/>
              </a:defRPr>
            </a:lvl4pPr>
            <a:lvl5pPr marL="2479675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§"/>
              <a:defRPr sz="1700" b="1">
                <a:solidFill>
                  <a:srgbClr val="000000"/>
                </a:solidFill>
                <a:latin typeface="+mn-lt"/>
                <a:cs typeface="+mn-cs"/>
              </a:defRPr>
            </a:lvl5pPr>
            <a:lvl6pPr marL="2936875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§"/>
              <a:defRPr sz="1700" b="1">
                <a:solidFill>
                  <a:srgbClr val="000000"/>
                </a:solidFill>
                <a:latin typeface="+mn-lt"/>
                <a:cs typeface="+mn-cs"/>
              </a:defRPr>
            </a:lvl6pPr>
            <a:lvl7pPr marL="3394075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§"/>
              <a:defRPr sz="1700" b="1">
                <a:solidFill>
                  <a:srgbClr val="000000"/>
                </a:solidFill>
                <a:latin typeface="+mn-lt"/>
                <a:cs typeface="+mn-cs"/>
              </a:defRPr>
            </a:lvl7pPr>
            <a:lvl8pPr marL="3851275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§"/>
              <a:defRPr sz="1700" b="1">
                <a:solidFill>
                  <a:srgbClr val="000000"/>
                </a:solidFill>
                <a:latin typeface="+mn-lt"/>
                <a:cs typeface="+mn-cs"/>
              </a:defRPr>
            </a:lvl8pPr>
            <a:lvl9pPr marL="4308475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§"/>
              <a:defRPr sz="1700" b="1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r-BE" sz="2000" kern="0" dirty="0" smtClean="0"/>
              <a:t>Etude CRR en laboratoire en cours afin d’évaluer ces produits </a:t>
            </a:r>
          </a:p>
          <a:p>
            <a:pPr>
              <a:spcAft>
                <a:spcPts val="1200"/>
              </a:spcAft>
            </a:pPr>
            <a:r>
              <a:rPr lang="fr-BE" sz="2000" kern="0" dirty="0" smtClean="0"/>
              <a:t>Sol choisi : limon prélevé en Belgique caractéristique des limons belges avec une bonne aptitude au traitement à la chaux.</a:t>
            </a:r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xmlns="" val="27985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Compactage</a:t>
            </a:r>
            <a:r>
              <a:rPr lang="nl-BE" dirty="0" smtClean="0"/>
              <a:t> </a:t>
            </a:r>
            <a:r>
              <a:rPr lang="nl-BE" dirty="0" err="1" smtClean="0"/>
              <a:t>Proctor</a:t>
            </a:r>
            <a:endParaRPr lang="fr-FR" dirty="0"/>
          </a:p>
        </p:txBody>
      </p:sp>
      <p:pic>
        <p:nvPicPr>
          <p:cNvPr id="4" name="Picture 3" descr="Fig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502" y="598165"/>
            <a:ext cx="1840667" cy="2549649"/>
          </a:xfrm>
          <a:prstGeom prst="rect">
            <a:avLst/>
          </a:prstGeom>
          <a:noFill/>
          <a:ln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12343" y="571450"/>
            <a:ext cx="5733518" cy="2576364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99" y="3273829"/>
            <a:ext cx="7222133" cy="163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50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Essai</a:t>
            </a:r>
            <a:r>
              <a:rPr lang="nl-BE" dirty="0" smtClean="0"/>
              <a:t> IPI/CBR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573529"/>
            <a:ext cx="8402637" cy="220060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BE" altLang="en-US" sz="2000" dirty="0"/>
              <a:t>Essai CBR : résistance au poinçonnement d’un matériau - </a:t>
            </a:r>
            <a:r>
              <a:rPr lang="fr-BE" altLang="en-US" sz="2000" dirty="0" smtClean="0"/>
              <a:t>caractérise </a:t>
            </a:r>
            <a:r>
              <a:rPr lang="fr-BE" altLang="en-US" sz="2000" dirty="0"/>
              <a:t>la portance sous la structure routière</a:t>
            </a:r>
          </a:p>
          <a:p>
            <a:pPr>
              <a:spcAft>
                <a:spcPts val="600"/>
              </a:spcAft>
            </a:pPr>
            <a:r>
              <a:rPr lang="fr-BE" altLang="en-US" sz="2000" dirty="0" smtClean="0"/>
              <a:t>CBR </a:t>
            </a:r>
            <a:r>
              <a:rPr lang="fr-BE" altLang="en-US" sz="2000" dirty="0"/>
              <a:t>immédiatement après compactage </a:t>
            </a:r>
            <a:br>
              <a:rPr lang="fr-BE" altLang="en-US" sz="2000" dirty="0"/>
            </a:br>
            <a:r>
              <a:rPr lang="fr-BE" altLang="en-US" sz="2000" dirty="0" err="1"/>
              <a:t>CBRi</a:t>
            </a:r>
            <a:r>
              <a:rPr lang="fr-BE" altLang="en-US" sz="2000" dirty="0"/>
              <a:t> après 4 jours d’immersion sous eau</a:t>
            </a:r>
          </a:p>
          <a:p>
            <a:pPr>
              <a:spcAft>
                <a:spcPts val="600"/>
              </a:spcAft>
            </a:pPr>
            <a:r>
              <a:rPr lang="fr-BE" altLang="en-US" sz="2000" dirty="0" smtClean="0"/>
              <a:t>Essai </a:t>
            </a:r>
            <a:r>
              <a:rPr lang="fr-BE" altLang="en-US" sz="2000" dirty="0"/>
              <a:t>IPI : idem mais sans surcharge</a:t>
            </a:r>
          </a:p>
          <a:p>
            <a:endParaRPr lang="fr-FR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6200000">
            <a:off x="6804247" y="1635645"/>
            <a:ext cx="2016225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007" y="2409732"/>
            <a:ext cx="4604941" cy="240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31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Processus</a:t>
            </a:r>
            <a:r>
              <a:rPr lang="nl-BE" dirty="0" smtClean="0"/>
              <a:t> </a:t>
            </a:r>
            <a:r>
              <a:rPr lang="nl-BE" dirty="0" err="1" smtClean="0"/>
              <a:t>d’amélioration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4" y="483518"/>
            <a:ext cx="4277419" cy="43550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BE" altLang="fr-FR" sz="1800" dirty="0" err="1"/>
              <a:t>Amélioration</a:t>
            </a:r>
            <a:r>
              <a:rPr lang="nl-BE" altLang="fr-FR" sz="1800" dirty="0"/>
              <a:t> quasi </a:t>
            </a:r>
            <a:r>
              <a:rPr lang="nl-BE" altLang="fr-FR" sz="1800" dirty="0" err="1"/>
              <a:t>instantanée</a:t>
            </a:r>
            <a:r>
              <a:rPr lang="nl-BE" altLang="fr-FR" sz="1800" dirty="0"/>
              <a:t> des </a:t>
            </a:r>
            <a:r>
              <a:rPr lang="nl-BE" altLang="fr-FR" sz="1800" dirty="0" err="1"/>
              <a:t>caractéristiques</a:t>
            </a:r>
            <a:r>
              <a:rPr lang="nl-BE" altLang="fr-FR" sz="1800" dirty="0"/>
              <a:t> </a:t>
            </a:r>
            <a:r>
              <a:rPr lang="nl-BE" altLang="fr-FR" sz="1800" dirty="0" err="1"/>
              <a:t>géotechniques</a:t>
            </a:r>
            <a:r>
              <a:rPr lang="nl-BE" altLang="fr-FR" sz="1800" dirty="0"/>
              <a:t> du sol:</a:t>
            </a:r>
          </a:p>
          <a:p>
            <a:pPr>
              <a:spcAft>
                <a:spcPts val="600"/>
              </a:spcAft>
              <a:buNone/>
            </a:pPr>
            <a:r>
              <a:rPr lang="nl-BE" altLang="fr-FR" sz="1800" dirty="0">
                <a:solidFill>
                  <a:srgbClr val="9D9D08"/>
                </a:solidFill>
                <a:sym typeface="Symbol" pitchFamily="18" charset="2"/>
              </a:rPr>
              <a:t></a:t>
            </a:r>
            <a:r>
              <a:rPr lang="nl-BE" altLang="fr-FR" sz="1800" dirty="0">
                <a:solidFill>
                  <a:srgbClr val="0066FF"/>
                </a:solidFill>
                <a:sym typeface="Symbol" pitchFamily="18" charset="2"/>
              </a:rPr>
              <a:t> </a:t>
            </a:r>
            <a:r>
              <a:rPr lang="nl-BE" altLang="fr-FR" sz="1800" dirty="0" err="1">
                <a:solidFill>
                  <a:srgbClr val="9D9D08"/>
                </a:solidFill>
              </a:rPr>
              <a:t>Compactage</a:t>
            </a:r>
            <a:r>
              <a:rPr lang="nl-BE" altLang="fr-FR" sz="1800" dirty="0">
                <a:solidFill>
                  <a:srgbClr val="9D9D08"/>
                </a:solidFill>
              </a:rPr>
              <a:t> à </a:t>
            </a:r>
            <a:r>
              <a:rPr lang="nl-BE" altLang="fr-FR" sz="1800" dirty="0" err="1">
                <a:solidFill>
                  <a:srgbClr val="9D9D08"/>
                </a:solidFill>
              </a:rPr>
              <a:t>l’état</a:t>
            </a:r>
            <a:r>
              <a:rPr lang="nl-BE" altLang="fr-FR" sz="1800" dirty="0">
                <a:solidFill>
                  <a:srgbClr val="9D9D08"/>
                </a:solidFill>
              </a:rPr>
              <a:t> solide</a:t>
            </a:r>
          </a:p>
          <a:p>
            <a:pPr>
              <a:spcAft>
                <a:spcPts val="600"/>
              </a:spcAft>
            </a:pPr>
            <a:r>
              <a:rPr lang="nl-BE" altLang="fr-FR" sz="1800" dirty="0" err="1" smtClean="0"/>
              <a:t>Modification</a:t>
            </a:r>
            <a:r>
              <a:rPr lang="nl-BE" altLang="fr-FR" sz="1800" dirty="0" smtClean="0"/>
              <a:t> </a:t>
            </a:r>
            <a:r>
              <a:rPr lang="nl-BE" altLang="fr-FR" sz="1800" dirty="0"/>
              <a:t>de la </a:t>
            </a:r>
            <a:r>
              <a:rPr lang="nl-BE" altLang="fr-FR" sz="1800" dirty="0" err="1"/>
              <a:t>courbe</a:t>
            </a:r>
            <a:r>
              <a:rPr lang="nl-BE" altLang="fr-FR" sz="1800" dirty="0"/>
              <a:t> </a:t>
            </a:r>
            <a:r>
              <a:rPr lang="nl-BE" altLang="fr-FR" sz="1800" dirty="0" err="1"/>
              <a:t>Proctor</a:t>
            </a:r>
            <a:r>
              <a:rPr lang="nl-BE" altLang="fr-FR" sz="1800" dirty="0"/>
              <a:t> (plus </a:t>
            </a:r>
            <a:r>
              <a:rPr lang="nl-BE" altLang="fr-FR" sz="1800" dirty="0" err="1"/>
              <a:t>aplatie</a:t>
            </a:r>
            <a:r>
              <a:rPr lang="nl-BE" altLang="fr-FR" sz="1800" dirty="0"/>
              <a:t>, </a:t>
            </a:r>
            <a:r>
              <a:rPr lang="nl-BE" altLang="fr-FR" sz="1800" dirty="0" err="1">
                <a:latin typeface="Symbol" pitchFamily="18" charset="2"/>
              </a:rPr>
              <a:t>r</a:t>
            </a:r>
            <a:r>
              <a:rPr lang="nl-BE" altLang="fr-FR" sz="1800" baseline="-25000" dirty="0" err="1"/>
              <a:t>d</a:t>
            </a:r>
            <a:r>
              <a:rPr lang="nl-BE" altLang="fr-FR" sz="1800" baseline="-25000" dirty="0"/>
              <a:t> </a:t>
            </a:r>
            <a:r>
              <a:rPr lang="nl-BE" altLang="fr-FR" sz="1800" dirty="0" err="1"/>
              <a:t>moindre</a:t>
            </a:r>
            <a:r>
              <a:rPr lang="nl-BE" altLang="fr-FR" sz="1800" dirty="0"/>
              <a:t>, </a:t>
            </a:r>
            <a:r>
              <a:rPr lang="nl-BE" altLang="fr-FR" sz="1800" dirty="0" err="1"/>
              <a:t>w</a:t>
            </a:r>
            <a:r>
              <a:rPr lang="nl-BE" altLang="fr-FR" sz="1800" baseline="-25000" dirty="0" err="1"/>
              <a:t>OPN</a:t>
            </a:r>
            <a:r>
              <a:rPr lang="nl-BE" altLang="fr-FR" sz="1800" dirty="0"/>
              <a:t> plus </a:t>
            </a:r>
            <a:r>
              <a:rPr lang="nl-BE" altLang="fr-FR" sz="1800" dirty="0" err="1"/>
              <a:t>élevée</a:t>
            </a:r>
            <a:r>
              <a:rPr lang="nl-BE" altLang="fr-FR" sz="1800" dirty="0"/>
              <a:t>)</a:t>
            </a:r>
          </a:p>
          <a:p>
            <a:pPr marL="269875" indent="-269875">
              <a:spcAft>
                <a:spcPts val="600"/>
              </a:spcAft>
              <a:buNone/>
            </a:pPr>
            <a:r>
              <a:rPr lang="nl-BE" altLang="fr-FR" sz="1800" dirty="0">
                <a:solidFill>
                  <a:srgbClr val="9D9D08"/>
                </a:solidFill>
                <a:sym typeface="Symbol" pitchFamily="18" charset="2"/>
              </a:rPr>
              <a:t> </a:t>
            </a:r>
            <a:r>
              <a:rPr lang="nl-BE" altLang="fr-FR" sz="1800" dirty="0" err="1">
                <a:solidFill>
                  <a:srgbClr val="9D9D08"/>
                </a:solidFill>
              </a:rPr>
              <a:t>Amélioration</a:t>
            </a:r>
            <a:r>
              <a:rPr lang="nl-BE" altLang="fr-FR" sz="1800" dirty="0">
                <a:solidFill>
                  <a:srgbClr val="9D9D08"/>
                </a:solidFill>
              </a:rPr>
              <a:t> des </a:t>
            </a:r>
            <a:r>
              <a:rPr lang="nl-BE" altLang="fr-FR" sz="1800" dirty="0" err="1">
                <a:solidFill>
                  <a:srgbClr val="9D9D08"/>
                </a:solidFill>
              </a:rPr>
              <a:t>caractéristiques</a:t>
            </a:r>
            <a:r>
              <a:rPr lang="nl-BE" altLang="fr-FR" sz="1800" dirty="0">
                <a:solidFill>
                  <a:srgbClr val="9D9D08"/>
                </a:solidFill>
              </a:rPr>
              <a:t> du </a:t>
            </a:r>
            <a:r>
              <a:rPr lang="nl-BE" altLang="fr-FR" sz="1800" dirty="0" err="1">
                <a:solidFill>
                  <a:srgbClr val="9D9D08"/>
                </a:solidFill>
              </a:rPr>
              <a:t>compactage</a:t>
            </a:r>
            <a:endParaRPr lang="nl-BE" altLang="fr-FR" sz="1800" dirty="0">
              <a:solidFill>
                <a:srgbClr val="9D9D08"/>
              </a:solidFill>
            </a:endParaRPr>
          </a:p>
          <a:p>
            <a:pPr>
              <a:spcAft>
                <a:spcPts val="600"/>
              </a:spcAft>
            </a:pPr>
            <a:r>
              <a:rPr lang="nl-BE" altLang="fr-FR" sz="1800" dirty="0" smtClean="0"/>
              <a:t>Déplacement </a:t>
            </a:r>
            <a:r>
              <a:rPr lang="nl-BE" altLang="fr-FR" sz="1800" dirty="0"/>
              <a:t>des </a:t>
            </a:r>
            <a:r>
              <a:rPr lang="nl-BE" altLang="fr-FR" sz="1800" dirty="0" err="1"/>
              <a:t>courbes</a:t>
            </a:r>
            <a:r>
              <a:rPr lang="nl-BE" altLang="fr-FR" sz="1800" dirty="0"/>
              <a:t> IPI </a:t>
            </a:r>
            <a:r>
              <a:rPr lang="nl-BE" altLang="fr-FR" sz="1800" dirty="0" err="1"/>
              <a:t>ou</a:t>
            </a:r>
            <a:r>
              <a:rPr lang="nl-BE" altLang="fr-FR" sz="1800" dirty="0"/>
              <a:t> CBR vers les </a:t>
            </a:r>
            <a:r>
              <a:rPr lang="nl-BE" altLang="fr-FR" sz="1800" dirty="0" err="1"/>
              <a:t>teneurs</a:t>
            </a:r>
            <a:r>
              <a:rPr lang="nl-BE" altLang="fr-FR" sz="1800" dirty="0"/>
              <a:t> en eau plus </a:t>
            </a:r>
            <a:r>
              <a:rPr lang="nl-BE" altLang="fr-FR" sz="1800" dirty="0" err="1"/>
              <a:t>élevées</a:t>
            </a:r>
            <a:r>
              <a:rPr lang="nl-BE" altLang="fr-FR" sz="1800" dirty="0"/>
              <a:t> </a:t>
            </a:r>
            <a:r>
              <a:rPr lang="nl-BE" altLang="fr-FR" sz="1800" dirty="0" smtClean="0"/>
              <a:t>- </a:t>
            </a:r>
            <a:r>
              <a:rPr lang="nl-BE" altLang="fr-FR" sz="1800" dirty="0" err="1" smtClean="0"/>
              <a:t>Augmentation</a:t>
            </a:r>
            <a:r>
              <a:rPr lang="nl-BE" altLang="fr-FR" sz="1800" dirty="0" smtClean="0"/>
              <a:t> </a:t>
            </a:r>
            <a:r>
              <a:rPr lang="nl-BE" altLang="fr-FR" sz="1800" dirty="0" err="1"/>
              <a:t>significative</a:t>
            </a:r>
            <a:r>
              <a:rPr lang="nl-BE" altLang="fr-FR" sz="1800" dirty="0"/>
              <a:t> des IPI </a:t>
            </a:r>
            <a:r>
              <a:rPr lang="nl-BE" altLang="fr-FR" sz="1800" dirty="0" err="1"/>
              <a:t>ou</a:t>
            </a:r>
            <a:r>
              <a:rPr lang="nl-BE" altLang="fr-FR" sz="1800" dirty="0"/>
              <a:t> CBR</a:t>
            </a:r>
          </a:p>
          <a:p>
            <a:pPr>
              <a:spcAft>
                <a:spcPts val="600"/>
              </a:spcAft>
              <a:buNone/>
            </a:pPr>
            <a:r>
              <a:rPr lang="nl-BE" altLang="fr-FR" sz="1800" dirty="0">
                <a:solidFill>
                  <a:srgbClr val="9D9D08"/>
                </a:solidFill>
                <a:sym typeface="Symbol" pitchFamily="18" charset="2"/>
              </a:rPr>
              <a:t> </a:t>
            </a:r>
            <a:r>
              <a:rPr lang="nl-BE" altLang="fr-FR" sz="1800" dirty="0" err="1">
                <a:solidFill>
                  <a:srgbClr val="9D9D08"/>
                </a:solidFill>
                <a:sym typeface="Symbol" pitchFamily="18" charset="2"/>
              </a:rPr>
              <a:t>Augmentation</a:t>
            </a:r>
            <a:r>
              <a:rPr lang="nl-BE" altLang="fr-FR" sz="1800" dirty="0">
                <a:solidFill>
                  <a:srgbClr val="9D9D08"/>
                </a:solidFill>
                <a:sym typeface="Symbol" pitchFamily="18" charset="2"/>
              </a:rPr>
              <a:t> de la </a:t>
            </a:r>
            <a:r>
              <a:rPr lang="nl-BE" altLang="fr-FR" sz="1800" dirty="0" err="1" smtClean="0">
                <a:solidFill>
                  <a:srgbClr val="9D9D08"/>
                </a:solidFill>
              </a:rPr>
              <a:t>portance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9" y="671061"/>
            <a:ext cx="3960439" cy="37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64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Liants</a:t>
            </a:r>
            <a:r>
              <a:rPr lang="nl-BE" dirty="0" smtClean="0"/>
              <a:t> </a:t>
            </a:r>
            <a:r>
              <a:rPr lang="nl-BE" dirty="0" err="1" smtClean="0"/>
              <a:t>normalisés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4" y="873919"/>
            <a:ext cx="8402637" cy="3385542"/>
          </a:xfrm>
        </p:spPr>
        <p:txBody>
          <a:bodyPr/>
          <a:lstStyle/>
          <a:p>
            <a:pPr>
              <a:defRPr/>
            </a:pPr>
            <a:r>
              <a:rPr lang="en-GB" sz="2400" b="1" dirty="0" err="1"/>
              <a:t>Liants</a:t>
            </a:r>
            <a:r>
              <a:rPr lang="en-GB" sz="2400" b="1" dirty="0"/>
              <a:t> </a:t>
            </a:r>
            <a:r>
              <a:rPr lang="en-GB" sz="2400" b="1" dirty="0" err="1" smtClean="0"/>
              <a:t>normalisés</a:t>
            </a:r>
            <a:r>
              <a:rPr lang="en-GB" sz="2400" b="1" dirty="0" smtClean="0"/>
              <a:t> et </a:t>
            </a:r>
            <a:r>
              <a:rPr lang="en-GB" sz="2400" b="1" dirty="0" err="1" smtClean="0"/>
              <a:t>repris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dans</a:t>
            </a:r>
            <a:r>
              <a:rPr lang="en-GB" sz="2400" b="1" dirty="0" smtClean="0"/>
              <a:t> les CCT </a:t>
            </a:r>
            <a:r>
              <a:rPr lang="en-GB" sz="2400" b="1" dirty="0" err="1" smtClean="0"/>
              <a:t>belges</a:t>
            </a:r>
            <a:r>
              <a:rPr lang="en-GB" sz="2400" b="1" dirty="0" smtClean="0"/>
              <a:t> :</a:t>
            </a:r>
            <a:endParaRPr lang="en-GB" sz="2400" b="1" dirty="0"/>
          </a:p>
          <a:p>
            <a:pPr>
              <a:defRPr/>
            </a:pPr>
            <a:endParaRPr lang="en-GB" sz="2400" b="1" dirty="0"/>
          </a:p>
          <a:p>
            <a:pPr lvl="1">
              <a:defRPr/>
            </a:pPr>
            <a:r>
              <a:rPr lang="nl-BE" sz="2400" b="1" dirty="0" err="1"/>
              <a:t>Chaux</a:t>
            </a:r>
            <a:r>
              <a:rPr lang="nl-BE" sz="2400" b="1" dirty="0"/>
              <a:t> (CL 90-Q)  (NBN EN 459, PTV 459</a:t>
            </a:r>
            <a:r>
              <a:rPr lang="nl-BE" sz="2400" b="1" dirty="0" smtClean="0"/>
              <a:t>)</a:t>
            </a:r>
          </a:p>
          <a:p>
            <a:pPr lvl="1">
              <a:defRPr/>
            </a:pPr>
            <a:endParaRPr lang="nl-BE" sz="2400" b="1" dirty="0"/>
          </a:p>
          <a:p>
            <a:pPr lvl="1">
              <a:defRPr/>
            </a:pPr>
            <a:r>
              <a:rPr lang="nl-BE" sz="2400" b="1" dirty="0" err="1"/>
              <a:t>Ciment</a:t>
            </a:r>
            <a:r>
              <a:rPr lang="nl-BE" sz="2400" b="1" dirty="0"/>
              <a:t> (NBN EN 197-1</a:t>
            </a:r>
            <a:r>
              <a:rPr lang="nl-BE" sz="2400" b="1" dirty="0" smtClean="0"/>
              <a:t>)</a:t>
            </a:r>
          </a:p>
          <a:p>
            <a:pPr lvl="1">
              <a:defRPr/>
            </a:pPr>
            <a:endParaRPr lang="nl-BE" sz="2400" b="1" dirty="0"/>
          </a:p>
          <a:p>
            <a:pPr lvl="1">
              <a:defRPr/>
            </a:pPr>
            <a:r>
              <a:rPr lang="nl-BE" sz="2400" b="1" dirty="0" err="1"/>
              <a:t>Liants</a:t>
            </a:r>
            <a:r>
              <a:rPr lang="nl-BE" sz="2400" b="1" dirty="0"/>
              <a:t> </a:t>
            </a:r>
            <a:r>
              <a:rPr lang="nl-BE" sz="2400" b="1" dirty="0" err="1"/>
              <a:t>hydrauliques</a:t>
            </a:r>
            <a:r>
              <a:rPr lang="nl-BE" sz="2400" b="1" dirty="0"/>
              <a:t> routiers (LHR) </a:t>
            </a:r>
            <a:r>
              <a:rPr lang="nl-BE" sz="2400" b="1" dirty="0" smtClean="0"/>
              <a:t>(</a:t>
            </a:r>
            <a:r>
              <a:rPr lang="nl-BE" sz="2400" b="1" dirty="0"/>
              <a:t>NBN </a:t>
            </a:r>
            <a:r>
              <a:rPr lang="fr-FR" sz="2400" b="1" dirty="0" smtClean="0"/>
              <a:t>EN 13282–1, -2 et -3)</a:t>
            </a:r>
            <a:endParaRPr lang="fr-FR" sz="24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047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Liants</a:t>
            </a:r>
            <a:r>
              <a:rPr lang="nl-BE" dirty="0" smtClean="0"/>
              <a:t> testés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00643"/>
            <a:ext cx="8676455" cy="44473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BE" sz="1700" u="sng" dirty="0" err="1" smtClean="0">
                <a:solidFill>
                  <a:srgbClr val="9D9D08"/>
                </a:solidFill>
              </a:rPr>
              <a:t>Chaux</a:t>
            </a:r>
            <a:r>
              <a:rPr lang="nl-BE" sz="1700" u="sng" dirty="0" smtClean="0">
                <a:solidFill>
                  <a:srgbClr val="9D9D08"/>
                </a:solidFill>
              </a:rPr>
              <a:t> : </a:t>
            </a:r>
            <a:r>
              <a:rPr lang="nl-BE" sz="1700" dirty="0"/>
              <a:t>CL90-Q</a:t>
            </a:r>
          </a:p>
          <a:p>
            <a:pPr>
              <a:spcAft>
                <a:spcPts val="600"/>
              </a:spcAft>
            </a:pPr>
            <a:r>
              <a:rPr lang="nl-BE" sz="1700" u="sng" dirty="0" err="1">
                <a:solidFill>
                  <a:srgbClr val="9D9D08"/>
                </a:solidFill>
              </a:rPr>
              <a:t>Ciment</a:t>
            </a:r>
            <a:r>
              <a:rPr lang="nl-BE" sz="1700" u="sng" dirty="0">
                <a:solidFill>
                  <a:srgbClr val="9D9D08"/>
                </a:solidFill>
              </a:rPr>
              <a:t> </a:t>
            </a:r>
            <a:r>
              <a:rPr lang="nl-BE" sz="1700" dirty="0" smtClean="0"/>
              <a:t>: CEM </a:t>
            </a:r>
            <a:r>
              <a:rPr lang="nl-BE" sz="1700" dirty="0" err="1" smtClean="0"/>
              <a:t>IIIa</a:t>
            </a:r>
            <a:r>
              <a:rPr lang="nl-BE" sz="1700" dirty="0" smtClean="0"/>
              <a:t> 32,5 </a:t>
            </a:r>
          </a:p>
          <a:p>
            <a:pPr>
              <a:spcAft>
                <a:spcPts val="600"/>
              </a:spcAft>
            </a:pPr>
            <a:r>
              <a:rPr lang="nl-BE" sz="1700" u="sng" dirty="0" smtClean="0">
                <a:solidFill>
                  <a:srgbClr val="9D9D08"/>
                </a:solidFill>
              </a:rPr>
              <a:t>LHR </a:t>
            </a:r>
            <a:r>
              <a:rPr lang="nl-BE" sz="1700" u="sng" dirty="0">
                <a:solidFill>
                  <a:srgbClr val="9D9D08"/>
                </a:solidFill>
              </a:rPr>
              <a:t>1 </a:t>
            </a:r>
            <a:r>
              <a:rPr lang="nl-BE" sz="1700" dirty="0" smtClean="0"/>
              <a:t>: </a:t>
            </a:r>
            <a:r>
              <a:rPr lang="nl-BE" sz="1700" dirty="0" err="1" smtClean="0"/>
              <a:t>Clinker</a:t>
            </a:r>
            <a:r>
              <a:rPr lang="nl-BE" sz="1700" dirty="0" smtClean="0"/>
              <a:t> et </a:t>
            </a:r>
            <a:r>
              <a:rPr lang="nl-BE" sz="1700" dirty="0" err="1" smtClean="0"/>
              <a:t>chaux</a:t>
            </a:r>
            <a:r>
              <a:rPr lang="nl-BE" sz="1700" dirty="0" smtClean="0"/>
              <a:t> </a:t>
            </a:r>
            <a:r>
              <a:rPr lang="nl-BE" sz="1700" dirty="0" err="1" smtClean="0"/>
              <a:t>vive</a:t>
            </a:r>
            <a:endParaRPr lang="nl-BE" sz="1700" dirty="0" smtClean="0"/>
          </a:p>
          <a:p>
            <a:pPr>
              <a:spcAft>
                <a:spcPts val="600"/>
              </a:spcAft>
            </a:pPr>
            <a:r>
              <a:rPr lang="nl-BE" sz="1700" u="sng" dirty="0">
                <a:solidFill>
                  <a:srgbClr val="9D9D08"/>
                </a:solidFill>
              </a:rPr>
              <a:t>LHR 2 </a:t>
            </a:r>
            <a:r>
              <a:rPr lang="nl-BE" sz="1700" dirty="0" smtClean="0"/>
              <a:t>: </a:t>
            </a:r>
            <a:r>
              <a:rPr lang="nl-BE" sz="1700" dirty="0" err="1" smtClean="0"/>
              <a:t>Laitier</a:t>
            </a:r>
            <a:r>
              <a:rPr lang="nl-BE" sz="1700" dirty="0" smtClean="0"/>
              <a:t> de </a:t>
            </a:r>
            <a:r>
              <a:rPr lang="nl-BE" sz="1700" dirty="0" err="1" smtClean="0"/>
              <a:t>haut</a:t>
            </a:r>
            <a:r>
              <a:rPr lang="nl-BE" sz="1700" dirty="0" smtClean="0"/>
              <a:t> </a:t>
            </a:r>
            <a:r>
              <a:rPr lang="nl-BE" sz="1700" dirty="0" err="1" smtClean="0"/>
              <a:t>fourneau</a:t>
            </a:r>
            <a:r>
              <a:rPr lang="nl-BE" sz="1700" dirty="0" smtClean="0"/>
              <a:t> et puissant </a:t>
            </a:r>
            <a:r>
              <a:rPr lang="nl-BE" sz="1700" dirty="0" err="1" smtClean="0"/>
              <a:t>activant</a:t>
            </a:r>
            <a:r>
              <a:rPr lang="nl-BE" sz="1700" dirty="0" smtClean="0"/>
              <a:t>. </a:t>
            </a:r>
            <a:r>
              <a:rPr lang="nl-BE" sz="1700" dirty="0" err="1" smtClean="0"/>
              <a:t>Souvent</a:t>
            </a:r>
            <a:r>
              <a:rPr lang="nl-BE" sz="1700" dirty="0" smtClean="0"/>
              <a:t> </a:t>
            </a:r>
            <a:r>
              <a:rPr lang="nl-BE" sz="1700" dirty="0" err="1" smtClean="0"/>
              <a:t>précédé</a:t>
            </a:r>
            <a:r>
              <a:rPr lang="nl-BE" sz="1700" dirty="0" smtClean="0"/>
              <a:t> </a:t>
            </a:r>
            <a:r>
              <a:rPr lang="nl-BE" sz="1700" dirty="0" err="1" smtClean="0"/>
              <a:t>d’un</a:t>
            </a:r>
            <a:r>
              <a:rPr lang="nl-BE" sz="1700" dirty="0" smtClean="0"/>
              <a:t> </a:t>
            </a:r>
            <a:r>
              <a:rPr lang="nl-BE" sz="1700" dirty="0" err="1" smtClean="0"/>
              <a:t>prétraitement</a:t>
            </a:r>
            <a:r>
              <a:rPr lang="nl-BE" sz="1700" dirty="0" smtClean="0"/>
              <a:t> à la </a:t>
            </a:r>
            <a:r>
              <a:rPr lang="nl-BE" sz="1700" dirty="0" err="1" smtClean="0"/>
              <a:t>chaux</a:t>
            </a:r>
            <a:r>
              <a:rPr lang="nl-BE" sz="1700" dirty="0" smtClean="0"/>
              <a:t>. </a:t>
            </a:r>
            <a:r>
              <a:rPr lang="nl-BE" sz="1700" dirty="0" err="1" smtClean="0"/>
              <a:t>Tout</a:t>
            </a:r>
            <a:r>
              <a:rPr lang="nl-BE" sz="1700" dirty="0" smtClean="0"/>
              <a:t> type de sols.</a:t>
            </a:r>
          </a:p>
          <a:p>
            <a:pPr>
              <a:spcAft>
                <a:spcPts val="600"/>
              </a:spcAft>
            </a:pPr>
            <a:r>
              <a:rPr lang="nl-BE" sz="1700" u="sng" dirty="0" err="1" smtClean="0">
                <a:solidFill>
                  <a:srgbClr val="9D9D08"/>
                </a:solidFill>
              </a:rPr>
              <a:t>Chaux</a:t>
            </a:r>
            <a:r>
              <a:rPr lang="nl-BE" sz="1700" u="sng" dirty="0" smtClean="0">
                <a:solidFill>
                  <a:srgbClr val="9D9D08"/>
                </a:solidFill>
              </a:rPr>
              <a:t> </a:t>
            </a:r>
            <a:r>
              <a:rPr lang="nl-BE" sz="1700" u="sng" dirty="0" err="1">
                <a:solidFill>
                  <a:srgbClr val="9D9D08"/>
                </a:solidFill>
              </a:rPr>
              <a:t>éteinte</a:t>
            </a:r>
            <a:r>
              <a:rPr lang="nl-BE" sz="1700" u="sng" dirty="0">
                <a:solidFill>
                  <a:srgbClr val="9D9D08"/>
                </a:solidFill>
              </a:rPr>
              <a:t> </a:t>
            </a:r>
            <a:r>
              <a:rPr lang="nl-BE" sz="1700" dirty="0" smtClean="0"/>
              <a:t>: </a:t>
            </a:r>
            <a:r>
              <a:rPr lang="nl-BE" sz="1700" dirty="0" err="1" smtClean="0"/>
              <a:t>Chaux</a:t>
            </a:r>
            <a:r>
              <a:rPr lang="nl-BE" sz="1700" dirty="0" smtClean="0"/>
              <a:t> </a:t>
            </a:r>
            <a:r>
              <a:rPr lang="nl-BE" sz="1700" dirty="0" err="1" smtClean="0"/>
              <a:t>hydratée</a:t>
            </a:r>
            <a:r>
              <a:rPr lang="nl-BE" sz="1700" dirty="0"/>
              <a:t> </a:t>
            </a:r>
            <a:r>
              <a:rPr lang="nl-BE" sz="1700" dirty="0" smtClean="0"/>
              <a:t>Ca(OH)</a:t>
            </a:r>
            <a:r>
              <a:rPr lang="nl-BE" sz="1700" baseline="-25000" dirty="0" smtClean="0"/>
              <a:t>2</a:t>
            </a:r>
          </a:p>
          <a:p>
            <a:pPr>
              <a:spcAft>
                <a:spcPts val="600"/>
              </a:spcAft>
            </a:pPr>
            <a:r>
              <a:rPr lang="nl-BE" sz="1700" u="sng" dirty="0" err="1">
                <a:solidFill>
                  <a:srgbClr val="9D9D08"/>
                </a:solidFill>
              </a:rPr>
              <a:t>Cendres</a:t>
            </a:r>
            <a:r>
              <a:rPr lang="nl-BE" sz="1700" u="sng" dirty="0">
                <a:solidFill>
                  <a:srgbClr val="9D9D08"/>
                </a:solidFill>
              </a:rPr>
              <a:t> de papier </a:t>
            </a:r>
            <a:r>
              <a:rPr lang="nl-BE" sz="1700" dirty="0"/>
              <a:t>: </a:t>
            </a:r>
            <a:r>
              <a:rPr lang="fr-FR" sz="1700" dirty="0" smtClean="0"/>
              <a:t>CaCO</a:t>
            </a:r>
            <a:r>
              <a:rPr lang="fr-FR" sz="1700" baseline="-25000" dirty="0" smtClean="0"/>
              <a:t>3</a:t>
            </a:r>
            <a:r>
              <a:rPr lang="fr-FR" sz="1700" dirty="0"/>
              <a:t>, </a:t>
            </a:r>
            <a:r>
              <a:rPr lang="fr-FR" sz="1700" dirty="0" err="1"/>
              <a:t>Metakaolin</a:t>
            </a:r>
            <a:r>
              <a:rPr lang="fr-FR" sz="1700" dirty="0"/>
              <a:t>, </a:t>
            </a:r>
            <a:r>
              <a:rPr lang="fr-FR" sz="1700" dirty="0" err="1" smtClean="0"/>
              <a:t>CaO</a:t>
            </a:r>
            <a:r>
              <a:rPr lang="fr-FR" sz="1700" dirty="0" smtClean="0"/>
              <a:t> et </a:t>
            </a:r>
            <a:r>
              <a:rPr lang="fr-FR" sz="1700" dirty="0"/>
              <a:t>fraction inerte. </a:t>
            </a:r>
            <a:r>
              <a:rPr lang="fr-FR" sz="1700" dirty="0" smtClean="0"/>
              <a:t>Teneur </a:t>
            </a:r>
            <a:r>
              <a:rPr lang="fr-FR" sz="1700" dirty="0"/>
              <a:t>en </a:t>
            </a:r>
            <a:r>
              <a:rPr lang="fr-FR" sz="1700" dirty="0" err="1"/>
              <a:t>CaO</a:t>
            </a:r>
            <a:r>
              <a:rPr lang="fr-FR" sz="1700" dirty="0"/>
              <a:t> libre mesurée </a:t>
            </a:r>
            <a:r>
              <a:rPr lang="fr-FR" sz="1700" dirty="0" smtClean="0"/>
              <a:t>= 26,4</a:t>
            </a:r>
            <a:r>
              <a:rPr lang="fr-FR" sz="1700" dirty="0"/>
              <a:t> %.</a:t>
            </a:r>
            <a:endParaRPr lang="nl-BE" sz="1700" dirty="0"/>
          </a:p>
          <a:p>
            <a:pPr>
              <a:spcAft>
                <a:spcPts val="600"/>
              </a:spcAft>
            </a:pPr>
            <a:r>
              <a:rPr lang="nl-BE" sz="1700" u="sng" dirty="0" err="1">
                <a:solidFill>
                  <a:srgbClr val="9D9D08"/>
                </a:solidFill>
              </a:rPr>
              <a:t>Cendres</a:t>
            </a:r>
            <a:r>
              <a:rPr lang="nl-BE" sz="1700" u="sng" dirty="0">
                <a:solidFill>
                  <a:srgbClr val="9D9D08"/>
                </a:solidFill>
              </a:rPr>
              <a:t> </a:t>
            </a:r>
            <a:r>
              <a:rPr lang="nl-BE" sz="1700" u="sng" dirty="0" err="1">
                <a:solidFill>
                  <a:srgbClr val="9D9D08"/>
                </a:solidFill>
              </a:rPr>
              <a:t>volantes</a:t>
            </a:r>
            <a:r>
              <a:rPr lang="nl-BE" sz="1700" u="sng" dirty="0">
                <a:solidFill>
                  <a:srgbClr val="9D9D08"/>
                </a:solidFill>
              </a:rPr>
              <a:t> </a:t>
            </a:r>
            <a:r>
              <a:rPr lang="nl-BE" sz="1700" dirty="0" smtClean="0"/>
              <a:t>: </a:t>
            </a:r>
            <a:r>
              <a:rPr lang="nl-BE" sz="1700" dirty="0" err="1" smtClean="0"/>
              <a:t>Incinération</a:t>
            </a:r>
            <a:r>
              <a:rPr lang="nl-BE" sz="1700" dirty="0" smtClean="0"/>
              <a:t> </a:t>
            </a:r>
            <a:r>
              <a:rPr lang="nl-BE" sz="1700" dirty="0" err="1" smtClean="0"/>
              <a:t>biomasse</a:t>
            </a:r>
            <a:r>
              <a:rPr lang="nl-BE" sz="1700" dirty="0" smtClean="0"/>
              <a:t>. </a:t>
            </a:r>
            <a:r>
              <a:rPr lang="nl-BE" sz="1700" dirty="0" err="1" smtClean="0"/>
              <a:t>Composés</a:t>
            </a:r>
            <a:r>
              <a:rPr lang="nl-BE" sz="1700" dirty="0" smtClean="0"/>
              <a:t> </a:t>
            </a:r>
            <a:r>
              <a:rPr lang="nl-BE" sz="1700" dirty="0" err="1" smtClean="0"/>
              <a:t>chimiques</a:t>
            </a:r>
            <a:r>
              <a:rPr lang="nl-BE" sz="1700" dirty="0" smtClean="0"/>
              <a:t> du </a:t>
            </a:r>
            <a:r>
              <a:rPr lang="nl-BE" sz="1700" dirty="0" err="1" smtClean="0"/>
              <a:t>ciment</a:t>
            </a:r>
            <a:r>
              <a:rPr lang="nl-BE" sz="1700" dirty="0" smtClean="0"/>
              <a:t>. Teneur en </a:t>
            </a:r>
            <a:r>
              <a:rPr lang="nl-BE" sz="1700" dirty="0" err="1" smtClean="0"/>
              <a:t>CaO</a:t>
            </a:r>
            <a:r>
              <a:rPr lang="nl-BE" sz="1700" dirty="0" smtClean="0"/>
              <a:t> libre </a:t>
            </a:r>
            <a:r>
              <a:rPr lang="nl-BE" sz="1700" dirty="0" err="1" smtClean="0"/>
              <a:t>mesurée</a:t>
            </a:r>
            <a:r>
              <a:rPr lang="nl-BE" sz="1700" dirty="0" smtClean="0"/>
              <a:t> = 25,3 %.</a:t>
            </a:r>
          </a:p>
          <a:p>
            <a:pPr>
              <a:spcAft>
                <a:spcPts val="600"/>
              </a:spcAft>
            </a:pPr>
            <a:r>
              <a:rPr lang="nl-BE" sz="1700" u="sng" dirty="0" err="1" smtClean="0">
                <a:solidFill>
                  <a:srgbClr val="9D9D08"/>
                </a:solidFill>
              </a:rPr>
              <a:t>Polymères</a:t>
            </a:r>
            <a:r>
              <a:rPr lang="nl-BE" sz="1700" dirty="0" smtClean="0"/>
              <a:t> : </a:t>
            </a:r>
            <a:r>
              <a:rPr lang="nl-BE" sz="1700" dirty="0" err="1" smtClean="0"/>
              <a:t>Liant</a:t>
            </a:r>
            <a:r>
              <a:rPr lang="nl-BE" sz="1700" dirty="0" smtClean="0"/>
              <a:t> à base de </a:t>
            </a:r>
            <a:r>
              <a:rPr lang="nl-BE" sz="1700" dirty="0" err="1" smtClean="0"/>
              <a:t>polymères</a:t>
            </a:r>
            <a:r>
              <a:rPr lang="nl-BE" sz="1700" dirty="0" smtClean="0"/>
              <a:t> </a:t>
            </a:r>
            <a:r>
              <a:rPr lang="nl-BE" sz="1700" dirty="0" err="1" smtClean="0"/>
              <a:t>utilisé</a:t>
            </a:r>
            <a:r>
              <a:rPr lang="nl-BE" sz="1700" dirty="0" smtClean="0"/>
              <a:t> </a:t>
            </a:r>
            <a:r>
              <a:rPr lang="nl-BE" sz="1700" dirty="0" err="1" smtClean="0"/>
              <a:t>avec</a:t>
            </a:r>
            <a:r>
              <a:rPr lang="nl-BE" sz="1700" dirty="0" smtClean="0"/>
              <a:t> de </a:t>
            </a:r>
            <a:r>
              <a:rPr lang="nl-BE" sz="1700" dirty="0" err="1" smtClean="0"/>
              <a:t>l’eau</a:t>
            </a:r>
            <a:endParaRPr lang="nl-BE" sz="1700" dirty="0" smtClean="0"/>
          </a:p>
          <a:p>
            <a:pPr>
              <a:spcAft>
                <a:spcPts val="600"/>
              </a:spcAft>
            </a:pPr>
            <a:r>
              <a:rPr lang="nl-BE" sz="1700" u="sng" dirty="0" err="1">
                <a:solidFill>
                  <a:srgbClr val="9D9D08"/>
                </a:solidFill>
              </a:rPr>
              <a:t>Enzyme</a:t>
            </a:r>
            <a:r>
              <a:rPr lang="nl-BE" sz="1700" dirty="0" smtClean="0"/>
              <a:t> :  </a:t>
            </a:r>
            <a:r>
              <a:rPr lang="nl-BE" sz="1700" dirty="0" err="1" smtClean="0"/>
              <a:t>Produit</a:t>
            </a:r>
            <a:r>
              <a:rPr lang="nl-BE" sz="1700" dirty="0" smtClean="0"/>
              <a:t> liquide à base </a:t>
            </a:r>
            <a:r>
              <a:rPr lang="nl-BE" sz="1700" dirty="0" err="1" smtClean="0"/>
              <a:t>d’enzymes</a:t>
            </a:r>
            <a:r>
              <a:rPr lang="nl-BE" sz="1700" dirty="0" smtClean="0"/>
              <a:t> (USA)</a:t>
            </a:r>
          </a:p>
          <a:p>
            <a:pPr>
              <a:spcAft>
                <a:spcPts val="600"/>
              </a:spcAft>
            </a:pPr>
            <a:r>
              <a:rPr lang="nl-BE" sz="1700" u="sng" dirty="0">
                <a:solidFill>
                  <a:srgbClr val="9D9D08"/>
                </a:solidFill>
              </a:rPr>
              <a:t>Solution </a:t>
            </a:r>
            <a:r>
              <a:rPr lang="nl-BE" sz="1700" u="sng" dirty="0" err="1">
                <a:solidFill>
                  <a:srgbClr val="9D9D08"/>
                </a:solidFill>
              </a:rPr>
              <a:t>ionique</a:t>
            </a:r>
            <a:r>
              <a:rPr lang="nl-BE" sz="1700" u="sng" dirty="0">
                <a:solidFill>
                  <a:srgbClr val="9D9D08"/>
                </a:solidFill>
              </a:rPr>
              <a:t> </a:t>
            </a:r>
            <a:r>
              <a:rPr lang="nl-BE" sz="1700" dirty="0" smtClean="0"/>
              <a:t>: </a:t>
            </a:r>
            <a:r>
              <a:rPr lang="nl-BE" sz="1700" dirty="0" err="1" smtClean="0"/>
              <a:t>Neutralise</a:t>
            </a:r>
            <a:r>
              <a:rPr lang="nl-BE" sz="1700" dirty="0" smtClean="0"/>
              <a:t> les charges </a:t>
            </a:r>
            <a:r>
              <a:rPr lang="nl-BE" sz="1700" dirty="0" err="1" smtClean="0"/>
              <a:t>négatives</a:t>
            </a:r>
            <a:r>
              <a:rPr lang="nl-BE" sz="1700" dirty="0" smtClean="0"/>
              <a:t> de </a:t>
            </a:r>
            <a:r>
              <a:rPr lang="nl-BE" sz="1700" dirty="0" err="1" smtClean="0"/>
              <a:t>l’argile</a:t>
            </a:r>
            <a:r>
              <a:rPr lang="nl-BE" sz="1700" dirty="0" smtClean="0"/>
              <a:t> par échange </a:t>
            </a:r>
            <a:r>
              <a:rPr lang="nl-BE" sz="1700" dirty="0" err="1" smtClean="0"/>
              <a:t>cationique</a:t>
            </a:r>
            <a:r>
              <a:rPr lang="nl-BE" sz="1700" dirty="0" smtClean="0"/>
              <a:t> et </a:t>
            </a:r>
            <a:r>
              <a:rPr lang="nl-BE" sz="1700" dirty="0" err="1" smtClean="0"/>
              <a:t>empêche</a:t>
            </a:r>
            <a:r>
              <a:rPr lang="nl-BE" sz="1700" dirty="0" smtClean="0"/>
              <a:t> la liaison </a:t>
            </a:r>
            <a:r>
              <a:rPr lang="nl-BE" sz="1700" dirty="0" err="1" smtClean="0"/>
              <a:t>avec</a:t>
            </a:r>
            <a:r>
              <a:rPr lang="nl-BE" sz="1700" dirty="0" smtClean="0"/>
              <a:t> </a:t>
            </a:r>
            <a:r>
              <a:rPr lang="nl-BE" sz="1700" dirty="0" err="1" smtClean="0"/>
              <a:t>l’eau</a:t>
            </a:r>
            <a:endParaRPr lang="nl-BE" sz="17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xmlns="" val="15807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Etude en </a:t>
            </a:r>
            <a:r>
              <a:rPr lang="nl-BE" dirty="0" err="1" smtClean="0"/>
              <a:t>laboratoire</a:t>
            </a:r>
            <a:r>
              <a:rPr lang="nl-BE" dirty="0" smtClean="0"/>
              <a:t> : </a:t>
            </a:r>
            <a:r>
              <a:rPr lang="nl-BE" dirty="0" err="1" smtClean="0"/>
              <a:t>Proctor</a:t>
            </a:r>
            <a:r>
              <a:rPr lang="nl-BE" dirty="0" smtClean="0"/>
              <a:t> et CBR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47" y="627534"/>
            <a:ext cx="8402637" cy="4308872"/>
          </a:xfrm>
        </p:spPr>
        <p:txBody>
          <a:bodyPr/>
          <a:lstStyle/>
          <a:p>
            <a:r>
              <a:rPr lang="nl-BE" sz="2000" dirty="0" smtClean="0"/>
              <a:t>Sol </a:t>
            </a:r>
            <a:r>
              <a:rPr lang="nl-BE" sz="2000" dirty="0" err="1" smtClean="0"/>
              <a:t>séché</a:t>
            </a:r>
            <a:r>
              <a:rPr lang="nl-BE" sz="2000" dirty="0" smtClean="0"/>
              <a:t> à 50°C</a:t>
            </a:r>
          </a:p>
          <a:p>
            <a:r>
              <a:rPr lang="nl-BE" sz="2000" dirty="0" err="1" smtClean="0"/>
              <a:t>Ajout</a:t>
            </a:r>
            <a:r>
              <a:rPr lang="nl-BE" sz="2000" dirty="0" smtClean="0"/>
              <a:t> eau</a:t>
            </a:r>
          </a:p>
          <a:p>
            <a:r>
              <a:rPr lang="nl-BE" sz="2000" dirty="0" err="1" smtClean="0"/>
              <a:t>Ajout</a:t>
            </a:r>
            <a:r>
              <a:rPr lang="nl-BE" sz="2000" dirty="0" smtClean="0"/>
              <a:t> du </a:t>
            </a:r>
            <a:r>
              <a:rPr lang="nl-BE" sz="2000" dirty="0" err="1" smtClean="0"/>
              <a:t>liant</a:t>
            </a:r>
            <a:r>
              <a:rPr lang="nl-BE" sz="2000" dirty="0" smtClean="0"/>
              <a:t> (</a:t>
            </a:r>
            <a:r>
              <a:rPr lang="nl-BE" sz="2000" dirty="0" err="1" smtClean="0"/>
              <a:t>dosage</a:t>
            </a:r>
            <a:r>
              <a:rPr lang="nl-BE" sz="2000" dirty="0" smtClean="0"/>
              <a:t> </a:t>
            </a:r>
            <a:r>
              <a:rPr lang="nl-BE" sz="2000" dirty="0" err="1" smtClean="0"/>
              <a:t>classique</a:t>
            </a:r>
            <a:r>
              <a:rPr lang="nl-BE" sz="2000" dirty="0" smtClean="0"/>
              <a:t> </a:t>
            </a:r>
            <a:r>
              <a:rPr lang="nl-BE" sz="2000" dirty="0" err="1" smtClean="0"/>
              <a:t>ou</a:t>
            </a:r>
            <a:r>
              <a:rPr lang="nl-BE" sz="2000" dirty="0" smtClean="0"/>
              <a:t> </a:t>
            </a:r>
            <a:r>
              <a:rPr lang="nl-BE" sz="2000" dirty="0" err="1" smtClean="0"/>
              <a:t>recommandé</a:t>
            </a:r>
            <a:r>
              <a:rPr lang="nl-BE" sz="2000" dirty="0" smtClean="0"/>
              <a:t> par fournisseur)</a:t>
            </a:r>
          </a:p>
          <a:p>
            <a:r>
              <a:rPr lang="nl-BE" sz="2000" dirty="0" err="1" smtClean="0"/>
              <a:t>Malaxage</a:t>
            </a:r>
            <a:r>
              <a:rPr lang="nl-BE" sz="2000" dirty="0" smtClean="0"/>
              <a:t> pour </a:t>
            </a:r>
            <a:r>
              <a:rPr lang="nl-BE" sz="2000" dirty="0" err="1" smtClean="0"/>
              <a:t>obtenir</a:t>
            </a:r>
            <a:r>
              <a:rPr lang="nl-BE" sz="2000" dirty="0" smtClean="0"/>
              <a:t> mélange </a:t>
            </a:r>
            <a:r>
              <a:rPr lang="nl-BE" sz="2000" dirty="0" err="1" smtClean="0"/>
              <a:t>homogène</a:t>
            </a:r>
            <a:endParaRPr lang="nl-BE" sz="2000" dirty="0" smtClean="0"/>
          </a:p>
          <a:p>
            <a:endParaRPr lang="nl-BE" sz="2000" dirty="0"/>
          </a:p>
          <a:p>
            <a:r>
              <a:rPr lang="nl-BE" sz="2000" dirty="0" err="1" smtClean="0"/>
              <a:t>Compactage</a:t>
            </a:r>
            <a:endParaRPr lang="nl-BE" sz="2000" dirty="0" smtClean="0"/>
          </a:p>
          <a:p>
            <a:pPr lvl="1"/>
            <a:r>
              <a:rPr lang="nl-BE" sz="1800" dirty="0" err="1" smtClean="0"/>
              <a:t>Ciment</a:t>
            </a:r>
            <a:r>
              <a:rPr lang="nl-BE" sz="1800" dirty="0" smtClean="0"/>
              <a:t> et </a:t>
            </a:r>
            <a:r>
              <a:rPr lang="nl-BE" sz="1800" dirty="0" err="1" smtClean="0"/>
              <a:t>cendres</a:t>
            </a:r>
            <a:r>
              <a:rPr lang="nl-BE" sz="1800" dirty="0" smtClean="0"/>
              <a:t> </a:t>
            </a:r>
            <a:r>
              <a:rPr lang="nl-BE" sz="1800" dirty="0" err="1" smtClean="0"/>
              <a:t>volantes</a:t>
            </a:r>
            <a:r>
              <a:rPr lang="nl-BE" sz="1800" dirty="0" smtClean="0"/>
              <a:t> : </a:t>
            </a:r>
            <a:r>
              <a:rPr lang="nl-BE" sz="1800" dirty="0" err="1" smtClean="0"/>
              <a:t>juste</a:t>
            </a:r>
            <a:r>
              <a:rPr lang="nl-BE" sz="1800" dirty="0" smtClean="0"/>
              <a:t> </a:t>
            </a:r>
            <a:r>
              <a:rPr lang="nl-BE" sz="1800" dirty="0" err="1" smtClean="0"/>
              <a:t>après</a:t>
            </a:r>
            <a:r>
              <a:rPr lang="nl-BE" sz="1800" dirty="0" smtClean="0"/>
              <a:t> </a:t>
            </a:r>
            <a:r>
              <a:rPr lang="nl-BE" sz="1800" dirty="0" err="1" smtClean="0"/>
              <a:t>le</a:t>
            </a:r>
            <a:r>
              <a:rPr lang="nl-BE" sz="1800" dirty="0" smtClean="0"/>
              <a:t> </a:t>
            </a:r>
            <a:r>
              <a:rPr lang="nl-BE" sz="1800" dirty="0" err="1" smtClean="0"/>
              <a:t>malaxage</a:t>
            </a:r>
            <a:endParaRPr lang="nl-BE" sz="1800" dirty="0" smtClean="0"/>
          </a:p>
          <a:p>
            <a:pPr lvl="1"/>
            <a:r>
              <a:rPr lang="nl-BE" sz="1800" dirty="0" err="1" smtClean="0"/>
              <a:t>Enzymes</a:t>
            </a:r>
            <a:r>
              <a:rPr lang="nl-BE" sz="1800" dirty="0" smtClean="0"/>
              <a:t> : 24 </a:t>
            </a:r>
            <a:r>
              <a:rPr lang="nl-BE" sz="1800" dirty="0" err="1" smtClean="0"/>
              <a:t>ou</a:t>
            </a:r>
            <a:r>
              <a:rPr lang="nl-BE" sz="1800" dirty="0" smtClean="0"/>
              <a:t> 48 h </a:t>
            </a:r>
            <a:r>
              <a:rPr lang="nl-BE" sz="1800" dirty="0" err="1" smtClean="0"/>
              <a:t>après</a:t>
            </a:r>
            <a:r>
              <a:rPr lang="nl-BE" sz="1800" dirty="0" smtClean="0"/>
              <a:t> </a:t>
            </a:r>
            <a:r>
              <a:rPr lang="nl-BE" sz="1800" dirty="0" err="1" smtClean="0"/>
              <a:t>le</a:t>
            </a:r>
            <a:r>
              <a:rPr lang="nl-BE" sz="1800" dirty="0" smtClean="0"/>
              <a:t> </a:t>
            </a:r>
            <a:r>
              <a:rPr lang="nl-BE" sz="1800" dirty="0" err="1" smtClean="0"/>
              <a:t>malaxage</a:t>
            </a:r>
            <a:endParaRPr lang="nl-BE" sz="1800" dirty="0" smtClean="0"/>
          </a:p>
          <a:p>
            <a:pPr lvl="1"/>
            <a:r>
              <a:rPr lang="nl-BE" sz="1800" dirty="0"/>
              <a:t>2 h </a:t>
            </a:r>
            <a:r>
              <a:rPr lang="nl-BE" sz="1800" dirty="0" err="1"/>
              <a:t>après</a:t>
            </a:r>
            <a:r>
              <a:rPr lang="nl-BE" sz="1800" dirty="0"/>
              <a:t> </a:t>
            </a:r>
            <a:r>
              <a:rPr lang="nl-BE" sz="1800" dirty="0" err="1" smtClean="0"/>
              <a:t>malaxage</a:t>
            </a:r>
            <a:r>
              <a:rPr lang="nl-BE" sz="1800" dirty="0" smtClean="0"/>
              <a:t> pour les </a:t>
            </a:r>
            <a:r>
              <a:rPr lang="nl-BE" sz="1800" dirty="0" err="1" smtClean="0"/>
              <a:t>autres</a:t>
            </a:r>
            <a:r>
              <a:rPr lang="nl-BE" sz="1800" dirty="0" smtClean="0"/>
              <a:t> </a:t>
            </a:r>
            <a:r>
              <a:rPr lang="nl-BE" sz="1800" dirty="0" err="1" smtClean="0"/>
              <a:t>liants</a:t>
            </a:r>
            <a:endParaRPr lang="nl-BE" sz="1800" dirty="0" smtClean="0"/>
          </a:p>
          <a:p>
            <a:pPr lvl="1"/>
            <a:endParaRPr lang="nl-BE" sz="1800" dirty="0"/>
          </a:p>
          <a:p>
            <a:pPr marL="179388" lvl="1" indent="-179388"/>
            <a:r>
              <a:rPr lang="nl-BE" dirty="0" err="1" smtClean="0">
                <a:ea typeface="+mn-ea"/>
              </a:rPr>
              <a:t>Mesure</a:t>
            </a:r>
            <a:r>
              <a:rPr lang="nl-BE" dirty="0" smtClean="0">
                <a:ea typeface="+mn-ea"/>
              </a:rPr>
              <a:t> CBR (min. 20 % pour </a:t>
            </a:r>
            <a:r>
              <a:rPr lang="nl-BE" dirty="0" err="1" smtClean="0">
                <a:ea typeface="+mn-ea"/>
              </a:rPr>
              <a:t>un</a:t>
            </a:r>
            <a:r>
              <a:rPr lang="nl-BE" dirty="0" smtClean="0">
                <a:ea typeface="+mn-ea"/>
              </a:rPr>
              <a:t> fond de </a:t>
            </a:r>
            <a:r>
              <a:rPr lang="nl-BE" dirty="0" err="1" smtClean="0">
                <a:ea typeface="+mn-ea"/>
              </a:rPr>
              <a:t>coffre</a:t>
            </a:r>
            <a:r>
              <a:rPr lang="nl-BE" dirty="0" smtClean="0">
                <a:ea typeface="+mn-ea"/>
              </a:rPr>
              <a:t> </a:t>
            </a:r>
            <a:r>
              <a:rPr lang="nl-BE" dirty="0" err="1" smtClean="0">
                <a:ea typeface="+mn-ea"/>
              </a:rPr>
              <a:t>selon</a:t>
            </a:r>
            <a:r>
              <a:rPr lang="nl-BE" dirty="0" smtClean="0">
                <a:ea typeface="+mn-ea"/>
              </a:rPr>
              <a:t> </a:t>
            </a:r>
          </a:p>
          <a:p>
            <a:pPr marL="0" lvl="1" indent="0">
              <a:buNone/>
            </a:pPr>
            <a:r>
              <a:rPr lang="nl-BE" dirty="0" smtClean="0">
                <a:ea typeface="+mn-ea"/>
              </a:rPr>
              <a:t>CCT </a:t>
            </a:r>
            <a:r>
              <a:rPr lang="nl-BE" dirty="0" err="1" smtClean="0">
                <a:ea typeface="+mn-ea"/>
              </a:rPr>
              <a:t>Qualiroutes</a:t>
            </a:r>
            <a:r>
              <a:rPr lang="nl-BE" dirty="0" smtClean="0">
                <a:ea typeface="+mn-ea"/>
              </a:rPr>
              <a:t>)</a:t>
            </a:r>
            <a:endParaRPr lang="nl-BE" dirty="0">
              <a:ea typeface="+mn-ea"/>
            </a:endParaRPr>
          </a:p>
          <a:p>
            <a:endParaRPr lang="nl-BE" sz="2000" dirty="0" smtClean="0"/>
          </a:p>
          <a:p>
            <a:endParaRPr lang="fr-F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6200000">
            <a:off x="7020273" y="1653648"/>
            <a:ext cx="2016225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6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fr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template_fr</Template>
  <TotalTime>40</TotalTime>
  <Words>1149</Words>
  <Application>Microsoft Office PowerPoint</Application>
  <PresentationFormat>Affichage à l'écran (16:9)</PresentationFormat>
  <Paragraphs>236</Paragraphs>
  <Slides>17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template_fr</vt:lpstr>
      <vt:lpstr>Traitement de sols pour remblais : Evaluation de liants disponibles</vt:lpstr>
      <vt:lpstr>Traitement de sol: rappels</vt:lpstr>
      <vt:lpstr>Traitement de sol</vt:lpstr>
      <vt:lpstr>Compactage Proctor</vt:lpstr>
      <vt:lpstr>Essai IPI/CBR</vt:lpstr>
      <vt:lpstr>Processus d’amélioration</vt:lpstr>
      <vt:lpstr>Liants normalisés</vt:lpstr>
      <vt:lpstr>Liants testés</vt:lpstr>
      <vt:lpstr>Etude en laboratoire : Proctor et CBR</vt:lpstr>
      <vt:lpstr>Courbes Proctor</vt:lpstr>
      <vt:lpstr>Courbes Proctor</vt:lpstr>
      <vt:lpstr>Courbes CBR</vt:lpstr>
      <vt:lpstr>Liants retenus pour la suite de l’étude</vt:lpstr>
      <vt:lpstr>Portance à terme / sensibilité à l’eau</vt:lpstr>
      <vt:lpstr>Portance à terme / sensibilité au gel</vt:lpstr>
      <vt:lpstr>Conclusions et perspectives</vt:lpstr>
      <vt:lpstr>Conclusions</vt:lpstr>
    </vt:vector>
  </TitlesOfParts>
  <Company>Belgian Road Research Centre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Adinda De Boever</dc:creator>
  <cp:lastModifiedBy>3137</cp:lastModifiedBy>
  <cp:revision>6</cp:revision>
  <dcterms:created xsi:type="dcterms:W3CDTF">2017-05-29T13:48:34Z</dcterms:created>
  <dcterms:modified xsi:type="dcterms:W3CDTF">2017-07-28T14:09:15Z</dcterms:modified>
</cp:coreProperties>
</file>