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2" r:id="rId3"/>
    <p:sldId id="288" r:id="rId4"/>
    <p:sldId id="291" r:id="rId5"/>
    <p:sldId id="290" r:id="rId6"/>
    <p:sldId id="292" r:id="rId7"/>
    <p:sldId id="294" r:id="rId8"/>
    <p:sldId id="295" r:id="rId9"/>
    <p:sldId id="293" r:id="rId10"/>
    <p:sldId id="273" r:id="rId11"/>
    <p:sldId id="278" r:id="rId12"/>
    <p:sldId id="276" r:id="rId13"/>
    <p:sldId id="279" r:id="rId14"/>
    <p:sldId id="277" r:id="rId15"/>
    <p:sldId id="280" r:id="rId16"/>
    <p:sldId id="281" r:id="rId17"/>
    <p:sldId id="282" r:id="rId18"/>
    <p:sldId id="274" r:id="rId19"/>
    <p:sldId id="283" r:id="rId20"/>
    <p:sldId id="284" r:id="rId21"/>
    <p:sldId id="275" r:id="rId22"/>
    <p:sldId id="285" r:id="rId23"/>
    <p:sldId id="286" r:id="rId24"/>
  </p:sldIdLst>
  <p:sldSz cx="9144000" cy="5143500" type="screen16x9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9900"/>
    <a:srgbClr val="333333"/>
    <a:srgbClr val="CCFFCC"/>
    <a:srgbClr val="A50021"/>
    <a:srgbClr val="EAEAEA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317" autoAdjust="0"/>
  </p:normalViewPr>
  <p:slideViewPr>
    <p:cSldViewPr>
      <p:cViewPr>
        <p:scale>
          <a:sx n="66" d="100"/>
          <a:sy n="66" d="100"/>
        </p:scale>
        <p:origin x="-2934" y="-1452"/>
      </p:cViewPr>
      <p:guideLst>
        <p:guide orient="horz" pos="8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D87400-F3A9-44B7-857B-A7429F482BE2}" type="slidenum">
              <a:rPr lang="en-GB" altLang="nl-BE"/>
              <a:pPr>
                <a:defRPr/>
              </a:pPr>
              <a:t>‹N°›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xmlns="" val="261895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136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smtClean="0"/>
              <a:t>Click to edit Master text styles</a:t>
            </a:r>
          </a:p>
          <a:p>
            <a:pPr lvl="1"/>
            <a:r>
              <a:rPr lang="en-GB" altLang="nl-BE" noProof="0" smtClean="0"/>
              <a:t>Second level</a:t>
            </a:r>
          </a:p>
          <a:p>
            <a:pPr lvl="2"/>
            <a:r>
              <a:rPr lang="en-GB" altLang="nl-BE" noProof="0" smtClean="0"/>
              <a:t>Third level</a:t>
            </a:r>
          </a:p>
          <a:p>
            <a:pPr lvl="3"/>
            <a:r>
              <a:rPr lang="en-GB" altLang="nl-BE" noProof="0" smtClean="0"/>
              <a:t>Fourth level</a:t>
            </a:r>
          </a:p>
          <a:p>
            <a:pPr lvl="4"/>
            <a:r>
              <a:rPr lang="en-GB" altLang="nl-BE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nl-B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61" tIns="46680" rIns="93361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2A1965-A7F2-48A7-8E57-192FC6511010}" type="slidenum">
              <a:rPr lang="en-GB" altLang="nl-BE"/>
              <a:pPr>
                <a:defRPr/>
              </a:pPr>
              <a:t>‹N°›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xmlns="" val="39450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914400"/>
            <a:ext cx="7924800" cy="6858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022476" y="2470547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143000"/>
            <a:ext cx="7623175" cy="131445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fr-FR" altLang="en-US" noProof="0" smtClean="0"/>
              <a:t>Click to edit Master title style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fr-FR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509093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664526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08360"/>
            <a:ext cx="2062162" cy="43779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34088" cy="43779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376421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6250" y="1188244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88244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52996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5580142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100189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188244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88244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9415965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180902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653293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7836249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3847985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57451" y="4800600"/>
            <a:ext cx="4545013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Beheer van Wegen</a:t>
            </a:r>
            <a:r>
              <a:rPr lang="en-US" altLang="en-US"/>
              <a:t> – 05/12/2013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86346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88244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171450"/>
            <a:ext cx="8229600" cy="4572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500202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belcem.be/" TargetMode="External"/><Relationship Id="rId2" Type="http://schemas.openxmlformats.org/officeDocument/2006/relationships/hyperlink" Target="mailto:l.rens@febelcem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" y="4800600"/>
            <a:ext cx="9144000" cy="3429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l-BE" altLang="en-US" sz="1600" dirty="0" smtClean="0"/>
              <a:t>Journée wallonne de la Route – Mons – 6 juin 2017</a:t>
            </a:r>
            <a:endParaRPr lang="fr-FR" altLang="en-US" sz="16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1590" y="951570"/>
            <a:ext cx="7315200" cy="1418035"/>
          </a:xfrm>
        </p:spPr>
        <p:txBody>
          <a:bodyPr/>
          <a:lstStyle/>
          <a:p>
            <a:pPr eaLnBrk="1" hangingPunct="1"/>
            <a:r>
              <a:rPr lang="fr-FR" altLang="nl-BE" sz="3200" b="1" dirty="0" smtClean="0"/>
              <a:t>Détails dans la conception et la construction des revêtements en béton armé continu</a:t>
            </a:r>
            <a:endParaRPr lang="en-GB" altLang="nl-BE" sz="7200" b="1" dirty="0" smtClean="0">
              <a:latin typeface="Palace Script MT" pitchFamily="66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6614" y="2909287"/>
            <a:ext cx="6884987" cy="128290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sz="1800" dirty="0" smtClean="0"/>
              <a:t>Luc Rens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1800" dirty="0" smtClean="0">
                <a:hlinkClick r:id="rId2"/>
              </a:rPr>
              <a:t>l.rens@febelcem.be</a:t>
            </a:r>
            <a:r>
              <a:rPr lang="nl-BE" altLang="nl-BE" sz="1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1800" dirty="0" smtClean="0"/>
              <a:t>Ingénieur conseil infrastructure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1800" dirty="0" smtClean="0"/>
              <a:t>FEBELCEM</a:t>
            </a:r>
          </a:p>
          <a:p>
            <a:pPr eaLnBrk="1" hangingPunct="1">
              <a:lnSpc>
                <a:spcPct val="90000"/>
              </a:lnSpc>
            </a:pPr>
            <a:r>
              <a:rPr lang="nl-BE" altLang="nl-BE" sz="1800" dirty="0" smtClean="0">
                <a:hlinkClick r:id="rId3"/>
              </a:rPr>
              <a:t>www.febelcem.be</a:t>
            </a:r>
            <a:r>
              <a:rPr lang="nl-BE" altLang="nl-BE" sz="1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nl-BE" altLang="nl-BE" sz="180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355" y="3786885"/>
            <a:ext cx="900100" cy="10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Joint longitudinal  en cas de revêtement à largeur variable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66604"/>
            <a:ext cx="8229600" cy="3319683"/>
          </a:xfrm>
        </p:spPr>
        <p:txBody>
          <a:bodyPr/>
          <a:lstStyle/>
          <a:p>
            <a:r>
              <a:rPr lang="nl-BE" sz="2000" dirty="0" smtClean="0"/>
              <a:t>Largeur de bande ≤ 4.50 m – en pratique jusque 5.00 m </a:t>
            </a:r>
            <a:br>
              <a:rPr lang="nl-BE" sz="2000" dirty="0" smtClean="0"/>
            </a:br>
            <a:r>
              <a:rPr lang="nl-BE" sz="2000" dirty="0" smtClean="0"/>
              <a:t>(FHWA : 14 feet ≈ 4.20 m – UK : 6.00 to 7.60 m)</a:t>
            </a:r>
          </a:p>
          <a:p>
            <a:r>
              <a:rPr lang="nl-BE" sz="2000" dirty="0" smtClean="0"/>
              <a:t>Largeur variable (de moins de 5 m à plus de 5 m)</a:t>
            </a:r>
            <a:endParaRPr lang="nl-BE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1906"/>
            <a:ext cx="4532170" cy="262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6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Joint longitudinal  en cas de revêtement à largeur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Armatures transversales doublées</a:t>
            </a:r>
          </a:p>
          <a:p>
            <a:pPr lvl="1"/>
            <a:r>
              <a:rPr lang="nl-BE" sz="2000" dirty="0" smtClean="0"/>
              <a:t>Diam. 14 mm</a:t>
            </a:r>
          </a:p>
          <a:p>
            <a:pPr lvl="1"/>
            <a:r>
              <a:rPr lang="nl-BE" sz="2000" dirty="0" smtClean="0"/>
              <a:t>Entre-distances réduites de 70 mm à 35 mm</a:t>
            </a:r>
            <a:endParaRPr lang="nl-BE" sz="2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6755" y="2600238"/>
            <a:ext cx="3766103" cy="24633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6865" y="3381840"/>
            <a:ext cx="99011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581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Elargissement local d’un BAC à l’aide de dalles en béton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860880"/>
            <a:ext cx="8229600" cy="3184668"/>
          </a:xfrm>
        </p:spPr>
        <p:txBody>
          <a:bodyPr/>
          <a:lstStyle/>
          <a:p>
            <a:r>
              <a:rPr lang="nl-BE" sz="2400" dirty="0" smtClean="0"/>
              <a:t>Réalisation de dalles en béton à côté de la voie principale en BAC</a:t>
            </a:r>
          </a:p>
          <a:p>
            <a:pPr lvl="1"/>
            <a:r>
              <a:rPr lang="nl-BE" sz="2000" dirty="0" smtClean="0"/>
              <a:t>BAC n’est pas interrompu</a:t>
            </a:r>
          </a:p>
          <a:p>
            <a:pPr lvl="1"/>
            <a:r>
              <a:rPr lang="nl-BE" sz="2000" dirty="0" smtClean="0"/>
              <a:t>Règles de conception pour dalles à respecter</a:t>
            </a:r>
          </a:p>
          <a:p>
            <a:pPr lvl="1"/>
            <a:r>
              <a:rPr lang="nl-BE" sz="2000" dirty="0" smtClean="0"/>
              <a:t>Dalles goujonnées, ancrées au BAC (risque limité d’amorce de fissuration)</a:t>
            </a:r>
            <a:endParaRPr lang="nl-BE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635" y="3066805"/>
            <a:ext cx="7271990" cy="21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368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à l’aide de dalles en béton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41730" y="1205549"/>
            <a:ext cx="4815535" cy="337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4821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</a:t>
            </a:r>
            <a:r>
              <a:rPr lang="nl-BE" sz="2800" dirty="0" smtClean="0"/>
              <a:t>en scindant et en déplaçant la voie principale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5" y="1176512"/>
            <a:ext cx="8820979" cy="3398044"/>
          </a:xfrm>
        </p:spPr>
        <p:txBody>
          <a:bodyPr/>
          <a:lstStyle/>
          <a:p>
            <a:r>
              <a:rPr lang="nl-BE" sz="2400" dirty="0" smtClean="0"/>
              <a:t>Scinder les voies de roulement pour créer un îlot central </a:t>
            </a:r>
          </a:p>
          <a:p>
            <a:pPr lvl="1"/>
            <a:r>
              <a:rPr lang="nl-BE" sz="2000" dirty="0" smtClean="0"/>
              <a:t>Îlot central en BAC</a:t>
            </a:r>
          </a:p>
          <a:p>
            <a:pPr lvl="1"/>
            <a:r>
              <a:rPr lang="nl-BE" sz="2000" dirty="0" smtClean="0"/>
              <a:t>Angles aigus à éviter</a:t>
            </a:r>
          </a:p>
          <a:p>
            <a:pPr lvl="1"/>
            <a:r>
              <a:rPr lang="nl-BE" sz="2000" dirty="0" smtClean="0"/>
              <a:t>Barres longitudinales supplémentaires le long des bords</a:t>
            </a:r>
          </a:p>
          <a:p>
            <a:pPr lvl="1"/>
            <a:r>
              <a:rPr lang="nl-BE" sz="2000" dirty="0" smtClean="0"/>
              <a:t>Bonne solution quand les deux bandes sont bétonnées séparément</a:t>
            </a:r>
            <a:endParaRPr lang="nl-BE" sz="2000" dirty="0"/>
          </a:p>
          <a:p>
            <a:pPr lvl="1"/>
            <a:endParaRPr lang="nl-BE" sz="20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685" y="3111810"/>
            <a:ext cx="5681894" cy="19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859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en scindant et en déplaçant la voie principale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Leerbeek (2000)			Asse (2008)</a:t>
            </a:r>
            <a:endParaRPr lang="nl-BE" sz="2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6585" y="1795829"/>
            <a:ext cx="3915435" cy="30603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1165759"/>
            <a:ext cx="2035919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22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en scindant et en déplaçant la voie principale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24123"/>
            <a:ext cx="8229600" cy="3162165"/>
          </a:xfrm>
        </p:spPr>
        <p:txBody>
          <a:bodyPr/>
          <a:lstStyle/>
          <a:p>
            <a:r>
              <a:rPr lang="nl-BE" sz="2000" dirty="0" smtClean="0"/>
              <a:t>Ham (2015)</a:t>
            </a:r>
            <a:endParaRPr lang="nl-BE" sz="2000" dirty="0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30" y="2076695"/>
            <a:ext cx="4216686" cy="2808312"/>
          </a:xfrm>
          <a:prstGeom prst="rect">
            <a:avLst/>
          </a:prstGeom>
        </p:spPr>
      </p:pic>
      <p:pic>
        <p:nvPicPr>
          <p:cNvPr id="9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552" y="2076695"/>
            <a:ext cx="42166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76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en scindant et en déplaçant la voie principale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9"/>
          <a:stretch/>
        </p:blipFill>
        <p:spPr>
          <a:xfrm>
            <a:off x="1691680" y="1095621"/>
            <a:ext cx="5498260" cy="40291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71900" y="2121700"/>
            <a:ext cx="1035115" cy="988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7274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</a:t>
            </a:r>
            <a:r>
              <a:rPr lang="nl-BE" sz="2800" dirty="0" smtClean="0"/>
              <a:t>par la création d’une bande supplémentaire comme voie de sortie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30" y="1154093"/>
            <a:ext cx="8353171" cy="2858381"/>
          </a:xfrm>
        </p:spPr>
        <p:txBody>
          <a:bodyPr/>
          <a:lstStyle/>
          <a:p>
            <a:r>
              <a:rPr lang="nl-BE" sz="2400" dirty="0" smtClean="0"/>
              <a:t>La voie ajoutée va bouger aux extrémités tandis que la voie principale en BAC reste immobilisée </a:t>
            </a:r>
          </a:p>
          <a:p>
            <a:pPr lvl="1"/>
            <a:r>
              <a:rPr lang="nl-BE" sz="2000" dirty="0" smtClean="0"/>
              <a:t>Longueur active ≈ 150 m : doubler les barres d’ancrage</a:t>
            </a:r>
            <a:endParaRPr lang="nl-BE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75" y="2404352"/>
            <a:ext cx="8324850" cy="27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36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par la création d’une bande supplémentaire comme voie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08" y="1176595"/>
            <a:ext cx="8229600" cy="3398044"/>
          </a:xfrm>
        </p:spPr>
        <p:txBody>
          <a:bodyPr/>
          <a:lstStyle/>
          <a:p>
            <a:r>
              <a:rPr lang="nl-BE" sz="2400" dirty="0" smtClean="0"/>
              <a:t>Leuven (2007)</a:t>
            </a:r>
          </a:p>
          <a:p>
            <a:pPr lvl="1"/>
            <a:r>
              <a:rPr lang="nl-BE" sz="2000" dirty="0" smtClean="0"/>
              <a:t>Voie principale = BAC construit en 1971 – finition de surface par striage transversal</a:t>
            </a:r>
            <a:endParaRPr lang="nl-BE" sz="2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2686" y="2481740"/>
            <a:ext cx="3188283" cy="2364844"/>
          </a:xfrm>
          <a:prstGeom prst="rect">
            <a:avLst/>
          </a:prstGeom>
        </p:spPr>
      </p:pic>
      <p:pic>
        <p:nvPicPr>
          <p:cNvPr id="8" name="Picture 7" descr="Foto ribb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070" y="2481740"/>
            <a:ext cx="3275152" cy="236484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15265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Introduction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BAC en Belgique: depuis les années ‘60</a:t>
            </a:r>
          </a:p>
          <a:p>
            <a:r>
              <a:rPr lang="nl-BE" sz="2400" dirty="0" smtClean="0"/>
              <a:t>Aujourd’hui: prescriptions techniques pour sections linéaires de routes et giratoires</a:t>
            </a:r>
          </a:p>
          <a:p>
            <a:pPr lvl="1"/>
            <a:r>
              <a:rPr lang="nl-BE" sz="2000" dirty="0" smtClean="0"/>
              <a:t>Contraintes géométriques</a:t>
            </a:r>
          </a:p>
          <a:p>
            <a:pPr lvl="1"/>
            <a:r>
              <a:rPr lang="nl-BE" sz="2000" dirty="0" smtClean="0"/>
              <a:t>Armatures longitudinales et transversales</a:t>
            </a:r>
          </a:p>
          <a:p>
            <a:pPr lvl="1"/>
            <a:r>
              <a:rPr lang="nl-BE" sz="2000" dirty="0" smtClean="0"/>
              <a:t>Culées d’ancrages</a:t>
            </a:r>
          </a:p>
          <a:p>
            <a:r>
              <a:rPr lang="nl-BE" sz="2400" dirty="0" smtClean="0"/>
              <a:t>Une conception-type a été adoptée, toutefois, de nouveaux développements sont toujours en cours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168718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par la création d’une bande supplémentaire comme voie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01" y="1086585"/>
            <a:ext cx="8229600" cy="3027150"/>
          </a:xfrm>
        </p:spPr>
        <p:txBody>
          <a:bodyPr/>
          <a:lstStyle/>
          <a:p>
            <a:r>
              <a:rPr lang="nl-BE" sz="2400" dirty="0" smtClean="0"/>
              <a:t>Leuven (2007)</a:t>
            </a:r>
          </a:p>
          <a:p>
            <a:pPr lvl="1"/>
            <a:r>
              <a:rPr lang="nl-BE" sz="2000" dirty="0" smtClean="0"/>
              <a:t>Recouvert d’un enrobé en 2015</a:t>
            </a:r>
            <a:endParaRPr lang="nl-BE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6705" y="2076695"/>
            <a:ext cx="4940061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18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</a:t>
            </a:r>
            <a:r>
              <a:rPr lang="nl-BE" sz="2800" dirty="0" smtClean="0"/>
              <a:t>sur une courte distance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75" y="906565"/>
            <a:ext cx="8229600" cy="3398044"/>
          </a:xfrm>
        </p:spPr>
        <p:txBody>
          <a:bodyPr/>
          <a:lstStyle/>
          <a:p>
            <a:r>
              <a:rPr lang="nl-BE" sz="2400" dirty="0" smtClean="0"/>
              <a:t>Voie d’accès/ de sortie sur autoroutes</a:t>
            </a:r>
          </a:p>
          <a:p>
            <a:pPr lvl="1"/>
            <a:r>
              <a:rPr lang="nl-BE" sz="2000" dirty="0" smtClean="0"/>
              <a:t>Combinaison des techniques précédentes</a:t>
            </a:r>
            <a:endParaRPr lang="nl-BE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718" y="1716655"/>
            <a:ext cx="7755389" cy="33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844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Elargissement local d’un BAC sur une courte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6645" y="1038575"/>
            <a:ext cx="6615735" cy="3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71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Conclusions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816555"/>
            <a:ext cx="8229600" cy="4095455"/>
          </a:xfrm>
        </p:spPr>
        <p:txBody>
          <a:bodyPr/>
          <a:lstStyle/>
          <a:p>
            <a:r>
              <a:rPr lang="nl-BE" sz="2000" dirty="0" smtClean="0"/>
              <a:t>Solutions pratiques avec respect des principes de base: </a:t>
            </a:r>
          </a:p>
          <a:p>
            <a:pPr lvl="1"/>
            <a:r>
              <a:rPr lang="nl-BE" sz="1800" dirty="0" smtClean="0"/>
              <a:t>Ne pas dépasser la largeur maximale d’une bande en béton</a:t>
            </a:r>
          </a:p>
          <a:p>
            <a:pPr lvl="1"/>
            <a:r>
              <a:rPr lang="nl-BE" sz="1800" dirty="0" smtClean="0"/>
              <a:t>Eviter le chargement systématique de joints longitudinaux</a:t>
            </a:r>
          </a:p>
          <a:p>
            <a:pPr lvl="1"/>
            <a:r>
              <a:rPr lang="nl-BE" sz="1800" dirty="0" smtClean="0"/>
              <a:t>Immobiliser la longueur active du BAC</a:t>
            </a:r>
          </a:p>
          <a:p>
            <a:pPr lvl="1"/>
            <a:r>
              <a:rPr lang="nl-BE" sz="1800" dirty="0" smtClean="0"/>
              <a:t>Eviter des parties étroites avec des angles aigus </a:t>
            </a:r>
          </a:p>
          <a:p>
            <a:r>
              <a:rPr lang="nl-BE" sz="2400" dirty="0" smtClean="0"/>
              <a:t>Le choix sera influencé par: </a:t>
            </a:r>
          </a:p>
          <a:p>
            <a:pPr lvl="1"/>
            <a:r>
              <a:rPr lang="nl-BE" sz="1800" dirty="0" smtClean="0"/>
              <a:t>L’expérience du maître d’ouvrage ou de l’entrepreneur</a:t>
            </a:r>
          </a:p>
          <a:p>
            <a:pPr lvl="1"/>
            <a:r>
              <a:rPr lang="nl-BE" sz="1800" dirty="0" smtClean="0"/>
              <a:t>Les équipements disponibles</a:t>
            </a:r>
          </a:p>
          <a:p>
            <a:pPr lvl="1"/>
            <a:r>
              <a:rPr lang="nl-BE" sz="1800" dirty="0" smtClean="0"/>
              <a:t>Le phasage des travaux</a:t>
            </a:r>
          </a:p>
          <a:p>
            <a:r>
              <a:rPr lang="nl-BE" sz="2000" dirty="0" smtClean="0"/>
              <a:t>Un revêtement n’est résistant que par son maillon le plus faible: une attention spéciale aux détails de conception et de construction est </a:t>
            </a:r>
            <a:r>
              <a:rPr lang="nl-BE" sz="2000" dirty="0"/>
              <a:t>donc requise</a:t>
            </a:r>
          </a:p>
        </p:txBody>
      </p:sp>
    </p:spTree>
    <p:extLst>
      <p:ext uri="{BB962C8B-B14F-4D97-AF65-F5344CB8AC3E}">
        <p14:creationId xmlns:p14="http://schemas.microsoft.com/office/powerpoint/2010/main" xmlns="" val="33241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BAC – nouveaux développements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BAC pour une traversée de village – béton décoratif</a:t>
            </a:r>
            <a:endParaRPr lang="nl-BE" sz="2400" dirty="0"/>
          </a:p>
        </p:txBody>
      </p:sp>
      <p:pic>
        <p:nvPicPr>
          <p:cNvPr id="7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655" y="1935128"/>
            <a:ext cx="3857895" cy="2893421"/>
          </a:xfrm>
          <a:prstGeom prst="rect">
            <a:avLst/>
          </a:prstGeom>
        </p:spPr>
      </p:pic>
      <p:pic>
        <p:nvPicPr>
          <p:cNvPr id="8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1323" y="3423262"/>
            <a:ext cx="2017603" cy="1343724"/>
          </a:xfrm>
          <a:prstGeom prst="rect">
            <a:avLst/>
          </a:prstGeom>
        </p:spPr>
      </p:pic>
      <p:pic>
        <p:nvPicPr>
          <p:cNvPr id="9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230" y="1919324"/>
            <a:ext cx="2016697" cy="13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21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BAC – nouveaux </a:t>
            </a:r>
            <a:r>
              <a:rPr lang="nl-BE" sz="3200" dirty="0" smtClean="0"/>
              <a:t>développements - innovations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884063"/>
            <a:ext cx="8229600" cy="3702225"/>
          </a:xfrm>
        </p:spPr>
        <p:txBody>
          <a:bodyPr>
            <a:normAutofit/>
          </a:bodyPr>
          <a:lstStyle/>
          <a:p>
            <a:r>
              <a:rPr lang="nl-BE" sz="2400" dirty="0" smtClean="0"/>
              <a:t>Préfissuration du BAC: trait de scie en bord de la dalle:</a:t>
            </a:r>
          </a:p>
          <a:p>
            <a:pPr lvl="1"/>
            <a:r>
              <a:rPr lang="nl-BE" sz="2000" dirty="0" smtClean="0"/>
              <a:t>40 cm de long</a:t>
            </a:r>
            <a:endParaRPr lang="nl-BE" sz="2000" dirty="0"/>
          </a:p>
          <a:p>
            <a:pPr lvl="1"/>
            <a:r>
              <a:rPr lang="nl-BE" sz="2000" dirty="0" smtClean="0"/>
              <a:t>3 à 6 cm de profondeur (aujourd’hui fixée à 4 cm)</a:t>
            </a:r>
          </a:p>
          <a:p>
            <a:pPr lvl="1"/>
            <a:r>
              <a:rPr lang="nl-BE" sz="2000" dirty="0" smtClean="0"/>
              <a:t>Entre-distances de 1.20 m</a:t>
            </a:r>
          </a:p>
          <a:p>
            <a:pPr lvl="1"/>
            <a:r>
              <a:rPr lang="nl-BE" sz="2000" dirty="0" smtClean="0"/>
              <a:t>Dans les 24 heures après pose du béton (± avec le dénudage de la surface)</a:t>
            </a:r>
          </a:p>
          <a:p>
            <a:pPr marL="0" indent="0">
              <a:buNone/>
            </a:pPr>
            <a:endParaRPr lang="nl-BE" sz="2400" dirty="0"/>
          </a:p>
        </p:txBody>
      </p:sp>
      <p:pic>
        <p:nvPicPr>
          <p:cNvPr id="4" name="Picture 9" descr="_CHI762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4158" y="3207714"/>
            <a:ext cx="222248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_CHI762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61766" y="3219822"/>
            <a:ext cx="1819275" cy="16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98270" y="3219822"/>
            <a:ext cx="1927288" cy="16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981" y="3219822"/>
            <a:ext cx="2442284" cy="16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212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Introduction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951571"/>
            <a:ext cx="8229600" cy="3634718"/>
          </a:xfrm>
        </p:spPr>
        <p:txBody>
          <a:bodyPr/>
          <a:lstStyle/>
          <a:p>
            <a:r>
              <a:rPr lang="nl-BE" sz="2400" dirty="0" smtClean="0"/>
              <a:t>Pour certains détails particuliers de conception ou de construction: besoin de solutions créatives, simples et réalisables</a:t>
            </a:r>
          </a:p>
          <a:p>
            <a:r>
              <a:rPr lang="nl-BE" sz="2400" dirty="0" smtClean="0"/>
              <a:t>Approche empirique et expérience pratique:</a:t>
            </a:r>
          </a:p>
          <a:p>
            <a:pPr lvl="1"/>
            <a:r>
              <a:rPr lang="nl-BE" sz="2000" dirty="0" smtClean="0"/>
              <a:t>Culées d’ancrages: </a:t>
            </a:r>
            <a:r>
              <a:rPr lang="nl-BE" sz="2000" dirty="0"/>
              <a:t>p</a:t>
            </a:r>
            <a:r>
              <a:rPr lang="nl-BE" sz="2000" dirty="0" smtClean="0"/>
              <a:t>osition et </a:t>
            </a:r>
            <a:r>
              <a:rPr lang="nl-BE" sz="2000" dirty="0"/>
              <a:t>nombre de voiles pour section courtes et/ou élargissements</a:t>
            </a:r>
          </a:p>
          <a:p>
            <a:pPr lvl="1"/>
            <a:r>
              <a:rPr lang="nl-BE" sz="2000" dirty="0" smtClean="0"/>
              <a:t>Joints longitudinaux pour revêtements à largeur variable</a:t>
            </a:r>
          </a:p>
          <a:p>
            <a:pPr lvl="1"/>
            <a:r>
              <a:rPr lang="nl-BE" sz="2000" dirty="0" smtClean="0"/>
              <a:t>Schéma des joints et ferraillage pour carrefours et voies d’accès/de sortie</a:t>
            </a:r>
          </a:p>
        </p:txBody>
      </p:sp>
    </p:spTree>
    <p:extLst>
      <p:ext uri="{BB962C8B-B14F-4D97-AF65-F5344CB8AC3E}">
        <p14:creationId xmlns:p14="http://schemas.microsoft.com/office/powerpoint/2010/main" xmlns="" val="60050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Les culées d’ancrage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985324"/>
            <a:ext cx="8229600" cy="360096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71450" y="1817877"/>
            <a:ext cx="4360863" cy="338554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64025" y="1819663"/>
            <a:ext cx="4997450" cy="33855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833170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247895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663986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080077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89413" y="1774419"/>
            <a:ext cx="219075" cy="383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FFDE5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1" y="2815828"/>
            <a:ext cx="77231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DE5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altLang="de-DE" sz="2400" dirty="0" smtClean="0"/>
              <a:t>Le mouvement aux extrémités du BAC est empêché par une culée d’ancrage, constituée de plusieurs voiles en béton </a:t>
            </a:r>
            <a:r>
              <a:rPr lang="nl-BE" altLang="de-DE" sz="2400" dirty="0" smtClean="0">
                <a:latin typeface="Times New Roman" pitchFamily="18" charset="0"/>
              </a:rPr>
              <a:t>(par l’effet de la friction et de la cohésion du sol sur les voiles)</a:t>
            </a:r>
            <a:endParaRPr lang="nl-NL" altLang="de-DE" sz="2800" dirty="0">
              <a:latin typeface="Times New Roman" pitchFamily="18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55626" y="1075135"/>
            <a:ext cx="1655763" cy="53221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sz="1800" dirty="0" err="1" smtClean="0">
                <a:solidFill>
                  <a:schemeClr val="bg1"/>
                </a:solidFill>
              </a:rPr>
              <a:t>Revêtement</a:t>
            </a:r>
            <a:r>
              <a:rPr lang="en-US" altLang="de-DE" sz="1800" dirty="0" smtClean="0">
                <a:solidFill>
                  <a:schemeClr val="bg1"/>
                </a:solidFill>
              </a:rPr>
              <a:t> </a:t>
            </a:r>
            <a:r>
              <a:rPr lang="en-US" altLang="de-DE" sz="1800" dirty="0" err="1" smtClean="0">
                <a:solidFill>
                  <a:schemeClr val="bg1"/>
                </a:solidFill>
              </a:rPr>
              <a:t>en</a:t>
            </a:r>
            <a:r>
              <a:rPr lang="en-US" altLang="de-DE" sz="1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de-DE" sz="1800" dirty="0" err="1" smtClean="0">
                <a:solidFill>
                  <a:schemeClr val="bg1"/>
                </a:solidFill>
              </a:rPr>
              <a:t>asphalte</a:t>
            </a:r>
            <a:endParaRPr lang="en-US" altLang="de-DE" sz="1800" dirty="0">
              <a:solidFill>
                <a:schemeClr val="bg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7234238" y="1195389"/>
            <a:ext cx="1122362" cy="4012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e-DE" sz="2400" dirty="0" smtClean="0">
                <a:solidFill>
                  <a:schemeClr val="bg1"/>
                </a:solidFill>
              </a:rPr>
              <a:t>BAC</a:t>
            </a:r>
            <a:endParaRPr lang="en-US" altLang="de-DE" sz="2400" dirty="0">
              <a:solidFill>
                <a:schemeClr val="bg1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496168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6912260" y="2156431"/>
            <a:ext cx="0" cy="3714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336" y="4385488"/>
            <a:ext cx="3956051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5152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2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6118" y="985324"/>
            <a:ext cx="8229600" cy="40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BE" sz="2000" kern="0" dirty="0" smtClean="0"/>
              <a:t>La longueur active:</a:t>
            </a:r>
          </a:p>
          <a:p>
            <a:endParaRPr lang="nl-BE" sz="2000" kern="0" dirty="0"/>
          </a:p>
          <a:p>
            <a:r>
              <a:rPr lang="nl-BE" sz="2000" kern="0" dirty="0" smtClean="0"/>
              <a:t> La demi-amplitude de déplacement:</a:t>
            </a:r>
          </a:p>
          <a:p>
            <a:endParaRPr lang="nl-BE" sz="2000" kern="0" dirty="0"/>
          </a:p>
          <a:p>
            <a:endParaRPr lang="nl-BE" sz="2000" kern="0" dirty="0" smtClean="0"/>
          </a:p>
          <a:p>
            <a:endParaRPr lang="nl-BE" sz="2000" kern="0" dirty="0"/>
          </a:p>
          <a:p>
            <a:endParaRPr lang="nl-BE" sz="2000" kern="0" dirty="0" smtClean="0"/>
          </a:p>
          <a:p>
            <a:pPr marL="0" indent="0">
              <a:buNone/>
            </a:pPr>
            <a:endParaRPr lang="nl-BE" sz="2000" kern="0" dirty="0" smtClean="0"/>
          </a:p>
          <a:p>
            <a:endParaRPr lang="nl-BE" sz="2000" kern="0" dirty="0"/>
          </a:p>
          <a:p>
            <a:r>
              <a:rPr lang="nl-BE" sz="2000" kern="0" dirty="0" smtClean="0"/>
              <a:t>La force exercée par le revêtement: </a:t>
            </a:r>
            <a:endParaRPr lang="de-DE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Les culées d’ancrage</a:t>
            </a:r>
            <a:endParaRPr lang="de-DE" sz="3600" dirty="0"/>
          </a:p>
        </p:txBody>
      </p:sp>
      <p:pic>
        <p:nvPicPr>
          <p:cNvPr id="5" name="Picture 5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" t="1477" r="845" b="1477"/>
          <a:stretch>
            <a:fillRect/>
          </a:stretch>
        </p:blipFill>
        <p:spPr bwMode="auto">
          <a:xfrm>
            <a:off x="5282355" y="2468606"/>
            <a:ext cx="3629897" cy="16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050" y="816555"/>
            <a:ext cx="1981200" cy="7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218" y="2468606"/>
            <a:ext cx="3695700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893" y="1787049"/>
            <a:ext cx="2562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105" y="4280501"/>
            <a:ext cx="2790825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476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Les culées d’ancrage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985324"/>
            <a:ext cx="8229600" cy="3600964"/>
          </a:xfrm>
        </p:spPr>
        <p:txBody>
          <a:bodyPr/>
          <a:lstStyle/>
          <a:p>
            <a:r>
              <a:rPr lang="nl-BE" sz="2000" dirty="0" smtClean="0"/>
              <a:t>La solution-type en Belgique</a:t>
            </a:r>
            <a:endParaRPr lang="de-DE" sz="2000" dirty="0"/>
          </a:p>
        </p:txBody>
      </p:sp>
      <p:pic>
        <p:nvPicPr>
          <p:cNvPr id="4" name="Picture 2" descr="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7"/>
          <a:stretch>
            <a:fillRect/>
          </a:stretch>
        </p:blipFill>
        <p:spPr bwMode="auto">
          <a:xfrm>
            <a:off x="2527483" y="2804329"/>
            <a:ext cx="4089033" cy="19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559138"/>
            <a:ext cx="71151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79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Les culées d’ancrage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884063"/>
            <a:ext cx="8229600" cy="3702225"/>
          </a:xfrm>
        </p:spPr>
        <p:txBody>
          <a:bodyPr/>
          <a:lstStyle/>
          <a:p>
            <a:r>
              <a:rPr lang="nl-BE" sz="2000" dirty="0" smtClean="0"/>
              <a:t>Dans certains cas, une réduction du nombre de voiles, p.e. </a:t>
            </a:r>
            <a:r>
              <a:rPr lang="nl-BE" sz="2000" dirty="0"/>
              <a:t>à</a:t>
            </a:r>
            <a:r>
              <a:rPr lang="nl-BE" sz="2000" dirty="0" smtClean="0"/>
              <a:t> 4, peut être considérée</a:t>
            </a:r>
            <a:endParaRPr lang="de-DE" sz="2000" dirty="0"/>
          </a:p>
        </p:txBody>
      </p:sp>
      <p:pic>
        <p:nvPicPr>
          <p:cNvPr id="5" name="Picture 3" descr="Landhoo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28" y="1660399"/>
            <a:ext cx="7704138" cy="14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to ribb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849" y="3213072"/>
            <a:ext cx="3034072" cy="18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93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692</Words>
  <Application>Microsoft Office PowerPoint</Application>
  <PresentationFormat>Affichage à l'écran (16:9)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Edge</vt:lpstr>
      <vt:lpstr>Détails dans la conception et la construction des revêtements en béton armé continu</vt:lpstr>
      <vt:lpstr>Introduction</vt:lpstr>
      <vt:lpstr>BAC – nouveaux développements</vt:lpstr>
      <vt:lpstr>BAC – nouveaux développements - innovations</vt:lpstr>
      <vt:lpstr>Introduction</vt:lpstr>
      <vt:lpstr>Les culées d’ancrage</vt:lpstr>
      <vt:lpstr>Les culées d’ancrage</vt:lpstr>
      <vt:lpstr>Les culées d’ancrage</vt:lpstr>
      <vt:lpstr>Les culées d’ancrage</vt:lpstr>
      <vt:lpstr>Joint longitudinal  en cas de revêtement à largeur variable</vt:lpstr>
      <vt:lpstr>Joint longitudinal  en cas de revêtement à largeur variable</vt:lpstr>
      <vt:lpstr>Elargissement local d’un BAC à l’aide de dalles en béton</vt:lpstr>
      <vt:lpstr>Elargissement local d’un BAC à l’aide de dalles en béton</vt:lpstr>
      <vt:lpstr>Elargissement local d’un BAC en scindant et en déplaçant la voie principale</vt:lpstr>
      <vt:lpstr>Elargissement local d’un BAC en scindant et en déplaçant la voie principale</vt:lpstr>
      <vt:lpstr>Elargissement local d’un BAC en scindant et en déplaçant la voie principale</vt:lpstr>
      <vt:lpstr>Elargissement local d’un BAC en scindant et en déplaçant la voie principale</vt:lpstr>
      <vt:lpstr>Elargissement local d’un BAC par la création d’une bande supplémentaire comme voie de sortie</vt:lpstr>
      <vt:lpstr>Elargissement local d’un BAC par la création d’une bande supplémentaire comme voie de sortie</vt:lpstr>
      <vt:lpstr>Elargissement local d’un BAC par la création d’une bande supplémentaire comme voie de sortie</vt:lpstr>
      <vt:lpstr>Elargissement local d’un BAC sur une courte distance</vt:lpstr>
      <vt:lpstr>Elargissement local d’un BAC sur une courte distance</vt:lpstr>
      <vt:lpstr>Conclusions</vt:lpstr>
    </vt:vector>
  </TitlesOfParts>
  <Company>FEBELCEM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subject>Gekleurd uitgewassen beton</dc:subject>
  <dc:creator>Luc Rens</dc:creator>
  <dc:description>Dag van de Openbare Ruimte 2010</dc:description>
  <cp:lastModifiedBy>3137</cp:lastModifiedBy>
  <cp:revision>364</cp:revision>
  <cp:lastPrinted>2015-06-01T15:59:19Z</cp:lastPrinted>
  <dcterms:created xsi:type="dcterms:W3CDTF">2007-06-27T09:56:56Z</dcterms:created>
  <dcterms:modified xsi:type="dcterms:W3CDTF">2017-07-28T14:08:22Z</dcterms:modified>
</cp:coreProperties>
</file>