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8" r:id="rId2"/>
    <p:sldId id="258" r:id="rId3"/>
    <p:sldId id="337" r:id="rId4"/>
    <p:sldId id="260" r:id="rId5"/>
    <p:sldId id="336" r:id="rId6"/>
    <p:sldId id="338" r:id="rId7"/>
    <p:sldId id="343" r:id="rId8"/>
    <p:sldId id="327" r:id="rId9"/>
    <p:sldId id="341" r:id="rId10"/>
    <p:sldId id="342" r:id="rId11"/>
    <p:sldId id="358" r:id="rId12"/>
    <p:sldId id="344" r:id="rId13"/>
    <p:sldId id="281" r:id="rId14"/>
    <p:sldId id="262" r:id="rId15"/>
    <p:sldId id="282" r:id="rId16"/>
    <p:sldId id="265" r:id="rId17"/>
    <p:sldId id="277" r:id="rId18"/>
    <p:sldId id="279" r:id="rId19"/>
    <p:sldId id="283" r:id="rId20"/>
    <p:sldId id="287" r:id="rId21"/>
    <p:sldId id="29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4" r:id="rId38"/>
    <p:sldId id="302" r:id="rId39"/>
    <p:sldId id="303" r:id="rId40"/>
    <p:sldId id="306" r:id="rId41"/>
    <p:sldId id="307" r:id="rId42"/>
    <p:sldId id="308" r:id="rId43"/>
    <p:sldId id="317" r:id="rId44"/>
    <p:sldId id="309" r:id="rId45"/>
    <p:sldId id="311" r:id="rId46"/>
    <p:sldId id="313" r:id="rId47"/>
    <p:sldId id="312" r:id="rId48"/>
    <p:sldId id="314" r:id="rId49"/>
    <p:sldId id="316" r:id="rId50"/>
    <p:sldId id="320" r:id="rId51"/>
    <p:sldId id="322" r:id="rId52"/>
    <p:sldId id="326" r:id="rId53"/>
    <p:sldId id="315" r:id="rId5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6213" initials="JJ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00A67-BE85-4ECE-B33F-ECF78DA33A43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BE"/>
        </a:p>
      </dgm:t>
    </dgm:pt>
    <dgm:pt modelId="{34FC73AA-E65F-40D9-8996-58DDDDCA9FF6}" type="pres">
      <dgm:prSet presAssocID="{7F200A67-BE85-4ECE-B33F-ECF78DA33A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</dgm:ptLst>
  <dgm:cxnLst>
    <dgm:cxn modelId="{F14FBB70-30EB-495C-BBB3-F06CD36FE799}" type="presOf" srcId="{7F200A67-BE85-4ECE-B33F-ECF78DA33A43}" destId="{34FC73AA-E65F-40D9-8996-58DDDDCA9FF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CA31A-8273-4ECB-AE94-AF2A76CB21F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FFCB8F4-3441-4302-9960-FB306941D162}">
      <dgm:prSet phldrT="[Texte]"/>
      <dgm:spPr/>
      <dgm:t>
        <a:bodyPr/>
        <a:lstStyle/>
        <a:p>
          <a:r>
            <a:rPr lang="fr-BE" dirty="0" smtClean="0"/>
            <a:t>GT Tomes</a:t>
          </a:r>
          <a:endParaRPr lang="fr-BE" dirty="0"/>
        </a:p>
      </dgm:t>
    </dgm:pt>
    <dgm:pt modelId="{507350C8-FF7E-4B80-8DF2-011CA0D5AE98}" type="parTrans" cxnId="{0CF2B344-1780-407E-9233-F9D0CDBF9FB9}">
      <dgm:prSet/>
      <dgm:spPr/>
      <dgm:t>
        <a:bodyPr/>
        <a:lstStyle/>
        <a:p>
          <a:endParaRPr lang="fr-BE"/>
        </a:p>
      </dgm:t>
    </dgm:pt>
    <dgm:pt modelId="{18363BC6-AC4B-41EF-BF6E-694E371C0252}" type="sibTrans" cxnId="{0CF2B344-1780-407E-9233-F9D0CDBF9FB9}">
      <dgm:prSet/>
      <dgm:spPr>
        <a:noFill/>
      </dgm:spPr>
      <dgm:t>
        <a:bodyPr/>
        <a:lstStyle/>
        <a:p>
          <a:endParaRPr lang="fr-BE"/>
        </a:p>
      </dgm:t>
    </dgm:pt>
    <dgm:pt modelId="{5B822413-012C-4AD5-8A39-50F1D1194866}">
      <dgm:prSet phldrT="[Texte]"/>
      <dgm:spPr/>
      <dgm:t>
        <a:bodyPr/>
        <a:lstStyle/>
        <a:p>
          <a:r>
            <a:rPr lang="fr-BE" dirty="0" smtClean="0"/>
            <a:t>NBN</a:t>
          </a:r>
          <a:endParaRPr lang="fr-BE" dirty="0"/>
        </a:p>
      </dgm:t>
    </dgm:pt>
    <dgm:pt modelId="{3026DF50-EA10-4900-83E8-C85A35A217DA}" type="parTrans" cxnId="{E46482D4-DD28-4476-B0A7-95486BDD6549}">
      <dgm:prSet/>
      <dgm:spPr/>
      <dgm:t>
        <a:bodyPr/>
        <a:lstStyle/>
        <a:p>
          <a:endParaRPr lang="fr-BE"/>
        </a:p>
      </dgm:t>
    </dgm:pt>
    <dgm:pt modelId="{465FD8FF-6663-4795-9A86-19C0095BE526}" type="sibTrans" cxnId="{E46482D4-DD28-4476-B0A7-95486BDD6549}">
      <dgm:prSet/>
      <dgm:spPr/>
      <dgm:t>
        <a:bodyPr/>
        <a:lstStyle/>
        <a:p>
          <a:endParaRPr lang="fr-BE"/>
        </a:p>
      </dgm:t>
    </dgm:pt>
    <dgm:pt modelId="{8AC3FBBF-52D1-40D9-AE9D-1DE12203E4A7}">
      <dgm:prSet phldrT="[Texte]"/>
      <dgm:spPr/>
      <dgm:t>
        <a:bodyPr/>
        <a:lstStyle/>
        <a:p>
          <a:r>
            <a:rPr lang="fr-BE" dirty="0" smtClean="0"/>
            <a:t>GT CDR</a:t>
          </a:r>
          <a:endParaRPr lang="fr-BE" dirty="0"/>
        </a:p>
      </dgm:t>
    </dgm:pt>
    <dgm:pt modelId="{25A8DFBA-D75D-498E-9003-F7A05420555C}" type="parTrans" cxnId="{B0CE371B-2C00-4095-8650-AF910D759E22}">
      <dgm:prSet/>
      <dgm:spPr/>
      <dgm:t>
        <a:bodyPr/>
        <a:lstStyle/>
        <a:p>
          <a:endParaRPr lang="fr-BE"/>
        </a:p>
      </dgm:t>
    </dgm:pt>
    <dgm:pt modelId="{A9351A78-DAF3-4411-8FA7-77E382B0C4CF}" type="sibTrans" cxnId="{B0CE371B-2C00-4095-8650-AF910D759E22}">
      <dgm:prSet/>
      <dgm:spPr/>
      <dgm:t>
        <a:bodyPr/>
        <a:lstStyle/>
        <a:p>
          <a:endParaRPr lang="fr-BE"/>
        </a:p>
      </dgm:t>
    </dgm:pt>
    <dgm:pt modelId="{FCE51579-9B32-453B-97F8-3AFE35048721}" type="pres">
      <dgm:prSet presAssocID="{5E7CA31A-8273-4ECB-AE94-AF2A76CB21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7812D88-A884-4758-8E86-9A1F98E0426A}" type="pres">
      <dgm:prSet presAssocID="{FFFCB8F4-3441-4302-9960-FB306941D162}" presName="node" presStyleLbl="node1" presStyleIdx="0" presStyleCnt="3" custRadScaleRad="140428" custRadScaleInc="-743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A40BC31-629D-4BB7-9303-F892356BD81D}" type="pres">
      <dgm:prSet presAssocID="{18363BC6-AC4B-41EF-BF6E-694E371C0252}" presName="sibTrans" presStyleLbl="sibTrans2D1" presStyleIdx="0" presStyleCnt="3"/>
      <dgm:spPr/>
      <dgm:t>
        <a:bodyPr/>
        <a:lstStyle/>
        <a:p>
          <a:endParaRPr lang="fr-BE"/>
        </a:p>
      </dgm:t>
    </dgm:pt>
    <dgm:pt modelId="{E83B0B86-7B46-4D69-9C6D-DFB27724FCBC}" type="pres">
      <dgm:prSet presAssocID="{18363BC6-AC4B-41EF-BF6E-694E371C0252}" presName="connectorText" presStyleLbl="sibTrans2D1" presStyleIdx="0" presStyleCnt="3"/>
      <dgm:spPr/>
      <dgm:t>
        <a:bodyPr/>
        <a:lstStyle/>
        <a:p>
          <a:endParaRPr lang="fr-BE"/>
        </a:p>
      </dgm:t>
    </dgm:pt>
    <dgm:pt modelId="{120E1C16-8C5A-4418-9824-BD2C8A701312}" type="pres">
      <dgm:prSet presAssocID="{5B822413-012C-4AD5-8A39-50F1D1194866}" presName="node" presStyleLbl="node1" presStyleIdx="1" presStyleCnt="3" custRadScaleRad="114211" custRadScaleInc="-672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363086A-5581-4B4C-8D93-668D2A3ACB01}" type="pres">
      <dgm:prSet presAssocID="{465FD8FF-6663-4795-9A86-19C0095BE526}" presName="sibTrans" presStyleLbl="sibTrans2D1" presStyleIdx="1" presStyleCnt="3"/>
      <dgm:spPr/>
      <dgm:t>
        <a:bodyPr/>
        <a:lstStyle/>
        <a:p>
          <a:endParaRPr lang="fr-BE"/>
        </a:p>
      </dgm:t>
    </dgm:pt>
    <dgm:pt modelId="{603643E3-AA57-4D71-B07B-DE024BCB189C}" type="pres">
      <dgm:prSet presAssocID="{465FD8FF-6663-4795-9A86-19C0095BE526}" presName="connectorText" presStyleLbl="sibTrans2D1" presStyleIdx="1" presStyleCnt="3"/>
      <dgm:spPr/>
      <dgm:t>
        <a:bodyPr/>
        <a:lstStyle/>
        <a:p>
          <a:endParaRPr lang="fr-BE"/>
        </a:p>
      </dgm:t>
    </dgm:pt>
    <dgm:pt modelId="{C2A939AD-B6C6-4F58-96CE-45F3B64C5380}" type="pres">
      <dgm:prSet presAssocID="{8AC3FBBF-52D1-40D9-AE9D-1DE12203E4A7}" presName="node" presStyleLbl="node1" presStyleIdx="2" presStyleCnt="3" custRadScaleRad="21745" custRadScaleInc="18382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28BDFA1-88A4-4435-ABA1-35E27E9CF54A}" type="pres">
      <dgm:prSet presAssocID="{A9351A78-DAF3-4411-8FA7-77E382B0C4CF}" presName="sibTrans" presStyleLbl="sibTrans2D1" presStyleIdx="2" presStyleCnt="3"/>
      <dgm:spPr/>
      <dgm:t>
        <a:bodyPr/>
        <a:lstStyle/>
        <a:p>
          <a:endParaRPr lang="fr-BE"/>
        </a:p>
      </dgm:t>
    </dgm:pt>
    <dgm:pt modelId="{A81E35D3-BF9F-4549-B545-5D7EDEE4DCC0}" type="pres">
      <dgm:prSet presAssocID="{A9351A78-DAF3-4411-8FA7-77E382B0C4CF}" presName="connectorText" presStyleLbl="sibTrans2D1" presStyleIdx="2" presStyleCnt="3"/>
      <dgm:spPr/>
      <dgm:t>
        <a:bodyPr/>
        <a:lstStyle/>
        <a:p>
          <a:endParaRPr lang="fr-BE"/>
        </a:p>
      </dgm:t>
    </dgm:pt>
  </dgm:ptLst>
  <dgm:cxnLst>
    <dgm:cxn modelId="{0FCA37EB-862D-4408-9914-2977291CF267}" type="presOf" srcId="{5E7CA31A-8273-4ECB-AE94-AF2A76CB21F8}" destId="{FCE51579-9B32-453B-97F8-3AFE35048721}" srcOrd="0" destOrd="0" presId="urn:microsoft.com/office/officeart/2005/8/layout/cycle7"/>
    <dgm:cxn modelId="{0CF2B344-1780-407E-9233-F9D0CDBF9FB9}" srcId="{5E7CA31A-8273-4ECB-AE94-AF2A76CB21F8}" destId="{FFFCB8F4-3441-4302-9960-FB306941D162}" srcOrd="0" destOrd="0" parTransId="{507350C8-FF7E-4B80-8DF2-011CA0D5AE98}" sibTransId="{18363BC6-AC4B-41EF-BF6E-694E371C0252}"/>
    <dgm:cxn modelId="{E00822DC-0D5E-4D64-8C5D-E55F66AA36D3}" type="presOf" srcId="{A9351A78-DAF3-4411-8FA7-77E382B0C4CF}" destId="{428BDFA1-88A4-4435-ABA1-35E27E9CF54A}" srcOrd="0" destOrd="0" presId="urn:microsoft.com/office/officeart/2005/8/layout/cycle7"/>
    <dgm:cxn modelId="{D4D4D64E-F19A-4451-96DA-7CDD07EEB367}" type="presOf" srcId="{5B822413-012C-4AD5-8A39-50F1D1194866}" destId="{120E1C16-8C5A-4418-9824-BD2C8A701312}" srcOrd="0" destOrd="0" presId="urn:microsoft.com/office/officeart/2005/8/layout/cycle7"/>
    <dgm:cxn modelId="{A836F7DC-D59F-48A0-A373-BD0DD671333D}" type="presOf" srcId="{A9351A78-DAF3-4411-8FA7-77E382B0C4CF}" destId="{A81E35D3-BF9F-4549-B545-5D7EDEE4DCC0}" srcOrd="1" destOrd="0" presId="urn:microsoft.com/office/officeart/2005/8/layout/cycle7"/>
    <dgm:cxn modelId="{6896AF97-A581-4A89-96BF-8638AA283C93}" type="presOf" srcId="{18363BC6-AC4B-41EF-BF6E-694E371C0252}" destId="{E83B0B86-7B46-4D69-9C6D-DFB27724FCBC}" srcOrd="1" destOrd="0" presId="urn:microsoft.com/office/officeart/2005/8/layout/cycle7"/>
    <dgm:cxn modelId="{EF45332D-7C4E-4D70-9F5A-130B143442FA}" type="presOf" srcId="{8AC3FBBF-52D1-40D9-AE9D-1DE12203E4A7}" destId="{C2A939AD-B6C6-4F58-96CE-45F3B64C5380}" srcOrd="0" destOrd="0" presId="urn:microsoft.com/office/officeart/2005/8/layout/cycle7"/>
    <dgm:cxn modelId="{7F5C9D6F-414C-4308-9387-8089791E5228}" type="presOf" srcId="{FFFCB8F4-3441-4302-9960-FB306941D162}" destId="{77812D88-A884-4758-8E86-9A1F98E0426A}" srcOrd="0" destOrd="0" presId="urn:microsoft.com/office/officeart/2005/8/layout/cycle7"/>
    <dgm:cxn modelId="{686A9B3C-5E9C-486D-8113-6AEF5BA455B3}" type="presOf" srcId="{465FD8FF-6663-4795-9A86-19C0095BE526}" destId="{603643E3-AA57-4D71-B07B-DE024BCB189C}" srcOrd="1" destOrd="0" presId="urn:microsoft.com/office/officeart/2005/8/layout/cycle7"/>
    <dgm:cxn modelId="{B0CE371B-2C00-4095-8650-AF910D759E22}" srcId="{5E7CA31A-8273-4ECB-AE94-AF2A76CB21F8}" destId="{8AC3FBBF-52D1-40D9-AE9D-1DE12203E4A7}" srcOrd="2" destOrd="0" parTransId="{25A8DFBA-D75D-498E-9003-F7A05420555C}" sibTransId="{A9351A78-DAF3-4411-8FA7-77E382B0C4CF}"/>
    <dgm:cxn modelId="{A305F57B-5C8A-4D95-B8F8-F31105300BF1}" type="presOf" srcId="{465FD8FF-6663-4795-9A86-19C0095BE526}" destId="{4363086A-5581-4B4C-8D93-668D2A3ACB01}" srcOrd="0" destOrd="0" presId="urn:microsoft.com/office/officeart/2005/8/layout/cycle7"/>
    <dgm:cxn modelId="{B098AB52-6662-4FC1-A42A-A2B146722EF9}" type="presOf" srcId="{18363BC6-AC4B-41EF-BF6E-694E371C0252}" destId="{4A40BC31-629D-4BB7-9303-F892356BD81D}" srcOrd="0" destOrd="0" presId="urn:microsoft.com/office/officeart/2005/8/layout/cycle7"/>
    <dgm:cxn modelId="{E46482D4-DD28-4476-B0A7-95486BDD6549}" srcId="{5E7CA31A-8273-4ECB-AE94-AF2A76CB21F8}" destId="{5B822413-012C-4AD5-8A39-50F1D1194866}" srcOrd="1" destOrd="0" parTransId="{3026DF50-EA10-4900-83E8-C85A35A217DA}" sibTransId="{465FD8FF-6663-4795-9A86-19C0095BE526}"/>
    <dgm:cxn modelId="{8776CE93-2A14-40A7-AD8C-B976954329C4}" type="presParOf" srcId="{FCE51579-9B32-453B-97F8-3AFE35048721}" destId="{77812D88-A884-4758-8E86-9A1F98E0426A}" srcOrd="0" destOrd="0" presId="urn:microsoft.com/office/officeart/2005/8/layout/cycle7"/>
    <dgm:cxn modelId="{E3D6A35A-E9C2-4003-9B12-8157A064E3FB}" type="presParOf" srcId="{FCE51579-9B32-453B-97F8-3AFE35048721}" destId="{4A40BC31-629D-4BB7-9303-F892356BD81D}" srcOrd="1" destOrd="0" presId="urn:microsoft.com/office/officeart/2005/8/layout/cycle7"/>
    <dgm:cxn modelId="{B796BAA4-17EF-4F28-9BDC-C1AF54E7D347}" type="presParOf" srcId="{4A40BC31-629D-4BB7-9303-F892356BD81D}" destId="{E83B0B86-7B46-4D69-9C6D-DFB27724FCBC}" srcOrd="0" destOrd="0" presId="urn:microsoft.com/office/officeart/2005/8/layout/cycle7"/>
    <dgm:cxn modelId="{D848FD91-9EDB-48BB-B134-16E5730E5510}" type="presParOf" srcId="{FCE51579-9B32-453B-97F8-3AFE35048721}" destId="{120E1C16-8C5A-4418-9824-BD2C8A701312}" srcOrd="2" destOrd="0" presId="urn:microsoft.com/office/officeart/2005/8/layout/cycle7"/>
    <dgm:cxn modelId="{48B23B7E-E9B2-4F3B-A943-5BDAC60D64AE}" type="presParOf" srcId="{FCE51579-9B32-453B-97F8-3AFE35048721}" destId="{4363086A-5581-4B4C-8D93-668D2A3ACB01}" srcOrd="3" destOrd="0" presId="urn:microsoft.com/office/officeart/2005/8/layout/cycle7"/>
    <dgm:cxn modelId="{519684C5-0449-40BE-8E78-2E396C09D4C2}" type="presParOf" srcId="{4363086A-5581-4B4C-8D93-668D2A3ACB01}" destId="{603643E3-AA57-4D71-B07B-DE024BCB189C}" srcOrd="0" destOrd="0" presId="urn:microsoft.com/office/officeart/2005/8/layout/cycle7"/>
    <dgm:cxn modelId="{16B39C5C-E3D2-4665-A1F7-31D420D98974}" type="presParOf" srcId="{FCE51579-9B32-453B-97F8-3AFE35048721}" destId="{C2A939AD-B6C6-4F58-96CE-45F3B64C5380}" srcOrd="4" destOrd="0" presId="urn:microsoft.com/office/officeart/2005/8/layout/cycle7"/>
    <dgm:cxn modelId="{FE8825D6-9A17-46CF-9170-8D625AA3836E}" type="presParOf" srcId="{FCE51579-9B32-453B-97F8-3AFE35048721}" destId="{428BDFA1-88A4-4435-ABA1-35E27E9CF54A}" srcOrd="5" destOrd="0" presId="urn:microsoft.com/office/officeart/2005/8/layout/cycle7"/>
    <dgm:cxn modelId="{F91E9740-A30E-4CB3-A7BD-903BCDAA1102}" type="presParOf" srcId="{428BDFA1-88A4-4435-ABA1-35E27E9CF54A}" destId="{A81E35D3-BF9F-4549-B545-5D7EDEE4DCC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812D88-A884-4758-8E86-9A1F98E0426A}">
      <dsp:nvSpPr>
        <dsp:cNvPr id="0" name=""/>
        <dsp:cNvSpPr/>
      </dsp:nvSpPr>
      <dsp:spPr>
        <a:xfrm>
          <a:off x="154359" y="1379"/>
          <a:ext cx="2343484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900" kern="1200" dirty="0" smtClean="0"/>
            <a:t>GT Tomes</a:t>
          </a:r>
          <a:endParaRPr lang="fr-BE" sz="3900" kern="1200" dirty="0"/>
        </a:p>
      </dsp:txBody>
      <dsp:txXfrm>
        <a:off x="154359" y="1379"/>
        <a:ext cx="2343484" cy="1171742"/>
      </dsp:txXfrm>
    </dsp:sp>
    <dsp:sp modelId="{4A40BC31-629D-4BB7-9303-F892356BD81D}">
      <dsp:nvSpPr>
        <dsp:cNvPr id="0" name=""/>
        <dsp:cNvSpPr/>
      </dsp:nvSpPr>
      <dsp:spPr>
        <a:xfrm rot="2201677">
          <a:off x="3270314" y="2057946"/>
          <a:ext cx="608841" cy="41010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 rot="2201677">
        <a:off x="3270314" y="2057946"/>
        <a:ext cx="608841" cy="410109"/>
      </dsp:txXfrm>
    </dsp:sp>
    <dsp:sp modelId="{120E1C16-8C5A-4418-9824-BD2C8A701312}">
      <dsp:nvSpPr>
        <dsp:cNvPr id="0" name=""/>
        <dsp:cNvSpPr/>
      </dsp:nvSpPr>
      <dsp:spPr>
        <a:xfrm>
          <a:off x="4651625" y="3352880"/>
          <a:ext cx="2343484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900" kern="1200" dirty="0" smtClean="0"/>
            <a:t>NBN</a:t>
          </a:r>
          <a:endParaRPr lang="fr-BE" sz="3900" kern="1200" dirty="0"/>
        </a:p>
      </dsp:txBody>
      <dsp:txXfrm>
        <a:off x="4651625" y="3352880"/>
        <a:ext cx="2343484" cy="1171742"/>
      </dsp:txXfrm>
    </dsp:sp>
    <dsp:sp modelId="{4363086A-5581-4B4C-8D93-668D2A3ACB01}">
      <dsp:nvSpPr>
        <dsp:cNvPr id="0" name=""/>
        <dsp:cNvSpPr/>
      </dsp:nvSpPr>
      <dsp:spPr>
        <a:xfrm rot="12833319">
          <a:off x="4330822" y="2935651"/>
          <a:ext cx="608841" cy="4101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 rot="12833319">
        <a:off x="4330822" y="2935651"/>
        <a:ext cx="608841" cy="410109"/>
      </dsp:txXfrm>
    </dsp:sp>
    <dsp:sp modelId="{C2A939AD-B6C6-4F58-96CE-45F3B64C5380}">
      <dsp:nvSpPr>
        <dsp:cNvPr id="0" name=""/>
        <dsp:cNvSpPr/>
      </dsp:nvSpPr>
      <dsp:spPr>
        <a:xfrm>
          <a:off x="2275375" y="1756790"/>
          <a:ext cx="2343484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900" kern="1200" dirty="0" smtClean="0"/>
            <a:t>GT CDR</a:t>
          </a:r>
          <a:endParaRPr lang="fr-BE" sz="3900" kern="1200" dirty="0"/>
        </a:p>
      </dsp:txBody>
      <dsp:txXfrm>
        <a:off x="2275375" y="1756790"/>
        <a:ext cx="2343484" cy="1171742"/>
      </dsp:txXfrm>
    </dsp:sp>
    <dsp:sp modelId="{428BDFA1-88A4-4435-ABA1-35E27E9CF54A}">
      <dsp:nvSpPr>
        <dsp:cNvPr id="0" name=""/>
        <dsp:cNvSpPr/>
      </dsp:nvSpPr>
      <dsp:spPr>
        <a:xfrm rot="13176725">
          <a:off x="2082189" y="1259901"/>
          <a:ext cx="608841" cy="4101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 rot="13176725">
        <a:off x="2082189" y="1259901"/>
        <a:ext cx="608841" cy="41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7283FB-75BA-4805-9DB7-FC331C40A155}" type="datetimeFigureOut">
              <a:rPr lang="en-GB"/>
              <a:pPr>
                <a:defRPr/>
              </a:pPr>
              <a:t>26/03/2015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E229A5-4950-407B-964A-C8D4651148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498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6838528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61527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0088-20FD-40FA-9A0F-7205C2B32B49}" type="datetimeFigureOut">
              <a:rPr lang="fr-BE"/>
              <a:pPr>
                <a:defRPr/>
              </a:pPr>
              <a:t>26/03/2015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3EA4-C1F9-496D-80D1-99259BEFAE1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7987-A3C8-4F13-913A-22BEE4C95F3A}" type="datetimeFigureOut">
              <a:rPr lang="fr-BE"/>
              <a:pPr>
                <a:defRPr/>
              </a:pPr>
              <a:t>26/03/2015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58AC-CA20-4FAE-951C-9CB6DE542D5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9F2A-69B7-4CD7-ADFD-6B23E7ED6B5F}" type="datetimeFigureOut">
              <a:rPr lang="fr-BE"/>
              <a:pPr>
                <a:defRPr/>
              </a:pPr>
              <a:t>26/03/2015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32B9-0065-42B8-84E9-E92E8ED8FDC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AA14-F8BD-41CC-AA91-466869E13A00}" type="datetimeFigureOut">
              <a:rPr lang="fr-BE"/>
              <a:pPr>
                <a:defRPr/>
              </a:pPr>
              <a:t>26/03/2015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61FD-B84E-4719-85DF-9B686EDDC24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7058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fr-BE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058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BE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A32ED-451F-49AC-B642-685BC165FF6B}" type="datetimeFigureOut">
              <a:rPr lang="fr-BE"/>
              <a:pPr>
                <a:defRPr/>
              </a:pPr>
              <a:t>26/03/2015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pic>
        <p:nvPicPr>
          <p:cNvPr id="1030" name="Image 5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15225" y="0"/>
            <a:ext cx="162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F55D0-904A-4C0C-B960-6BE997510BB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B0A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B0A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87" y="-209522"/>
            <a:ext cx="9151687" cy="73109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0037" y="221739"/>
            <a:ext cx="4248472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baseline="30000" dirty="0" smtClean="0"/>
              <a:t>jeudi 26 mars2015</a:t>
            </a:r>
          </a:p>
          <a:p>
            <a:pPr algn="ctr"/>
            <a:r>
              <a:rPr lang="fr-FR" b="1" baseline="30000" dirty="0" smtClean="0">
                <a:solidFill>
                  <a:srgbClr val="FF0000"/>
                </a:solidFill>
              </a:rPr>
              <a:t>Colloque Accès aux Normes</a:t>
            </a:r>
          </a:p>
          <a:p>
            <a:pPr algn="ctr"/>
            <a:endParaRPr lang="fr-FR" sz="2000" b="1" baseline="30000" dirty="0" smtClean="0"/>
          </a:p>
          <a:p>
            <a:pPr algn="ctr"/>
            <a:r>
              <a:rPr lang="fr-FR" sz="1600" b="1" baseline="30000" dirty="0" smtClean="0"/>
              <a:t>Un nouvel outil au service de la construction durable</a:t>
            </a:r>
            <a:endParaRPr lang="fr-BE" sz="1600" dirty="0"/>
          </a:p>
        </p:txBody>
      </p:sp>
      <p:sp>
        <p:nvSpPr>
          <p:cNvPr id="6" name="Rectangle 5"/>
          <p:cNvSpPr/>
          <p:nvPr/>
        </p:nvSpPr>
        <p:spPr>
          <a:xfrm>
            <a:off x="-108520" y="1157843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baseline="30000" dirty="0" smtClean="0">
                <a:solidFill>
                  <a:srgbClr val="00B050"/>
                </a:solidFill>
              </a:rPr>
              <a:t>Cahier des charges Type-Bâtiments 2022</a:t>
            </a:r>
            <a:endParaRPr lang="fr-FR" sz="3600" b="1" baseline="30000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7815" y="2505090"/>
            <a:ext cx="46998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en-US" sz="3200" dirty="0" smtClean="0"/>
              <a:t>Le Cahier des Charges-Type</a:t>
            </a:r>
          </a:p>
          <a:p>
            <a:pPr algn="ctr"/>
            <a:r>
              <a:rPr lang="fr-FR" altLang="en-US" sz="3200" dirty="0" smtClean="0"/>
              <a:t> Bâtiments 2022</a:t>
            </a:r>
            <a:endParaRPr lang="fr-BE" altLang="fr-FR" sz="3200" dirty="0"/>
          </a:p>
        </p:txBody>
      </p:sp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6660232" y="6505575"/>
            <a:ext cx="247900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en-US" sz="1400" dirty="0" smtClean="0"/>
              <a:t>José </a:t>
            </a:r>
            <a:r>
              <a:rPr lang="fr-FR" altLang="en-US" sz="1400" dirty="0"/>
              <a:t>Justo (</a:t>
            </a:r>
            <a:r>
              <a:rPr lang="fr-FR" altLang="en-US" sz="1400" dirty="0" smtClean="0"/>
              <a:t>SPW-DGT)</a:t>
            </a:r>
            <a:endParaRPr lang="fr-F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73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/>
              <a:t>CCTB 01.03</a:t>
            </a:r>
            <a:endParaRPr lang="en-GB" alt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Nombre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d’articles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totaux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kern="0" dirty="0">
                <a:solidFill>
                  <a:srgbClr val="4C4C4C"/>
                </a:solidFill>
                <a:latin typeface="Verdana"/>
              </a:rPr>
              <a:t>		</a:t>
            </a: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Nombre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de pages 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: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	</a:t>
            </a:r>
          </a:p>
          <a:p>
            <a:pPr eaLnBrk="1" hangingPunct="1">
              <a:defRPr/>
            </a:pPr>
            <a:endParaRPr lang="en-GB" sz="2800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Heures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de travail:	</a:t>
            </a:r>
            <a:endParaRPr lang="en-GB" sz="2800" kern="0" dirty="0" smtClean="0">
              <a:solidFill>
                <a:srgbClr val="4C4C4C"/>
              </a:solidFill>
              <a:latin typeface="Verdana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kern="0" dirty="0">
                <a:solidFill>
                  <a:srgbClr val="4C4C4C"/>
                </a:solidFill>
                <a:latin typeface="Verdana"/>
              </a:rPr>
              <a:t>			</a:t>
            </a: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Contributeurs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:		</a:t>
            </a:r>
            <a:endParaRPr lang="en-GB" sz="2800" kern="0" dirty="0">
              <a:solidFill>
                <a:srgbClr val="FF0000"/>
              </a:solidFill>
              <a:latin typeface="Verdana"/>
            </a:endParaRPr>
          </a:p>
          <a:p>
            <a:pPr eaLnBrk="1" hangingPunct="1">
              <a:defRPr/>
            </a:pPr>
            <a:endParaRPr lang="en-GB" sz="2800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Nombre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de </a:t>
            </a: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références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: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	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625" y="1484313"/>
            <a:ext cx="2879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dirty="0" smtClean="0">
                <a:solidFill>
                  <a:srgbClr val="FF0000"/>
                </a:solidFill>
                <a:latin typeface="Tahoma" pitchFamily="34" charset="0"/>
              </a:rPr>
              <a:t>~9400</a:t>
            </a:r>
            <a:endParaRPr lang="en-GB" altLang="en-US" sz="3200" dirty="0">
              <a:solidFill>
                <a:srgbClr val="FF0000"/>
              </a:solidFill>
              <a:latin typeface="Tahoma" pitchFamily="34" charset="0"/>
            </a:endParaRPr>
          </a:p>
          <a:p>
            <a:endParaRPr lang="en-GB" altLang="en-US" sz="32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altLang="en-US" sz="3200" dirty="0" smtClean="0">
                <a:solidFill>
                  <a:srgbClr val="FF0000"/>
                </a:solidFill>
                <a:latin typeface="Tahoma" pitchFamily="34" charset="0"/>
              </a:rPr>
              <a:t>~3200</a:t>
            </a:r>
            <a:endParaRPr lang="en-GB" altLang="en-US" sz="3200" dirty="0">
              <a:solidFill>
                <a:srgbClr val="FF0000"/>
              </a:solidFill>
              <a:latin typeface="Tahoma" pitchFamily="34" charset="0"/>
            </a:endParaRPr>
          </a:p>
          <a:p>
            <a:endParaRPr lang="en-GB" altLang="en-US" sz="3200" dirty="0">
              <a:latin typeface="Tahoma" pitchFamily="34" charset="0"/>
            </a:endParaRPr>
          </a:p>
          <a:p>
            <a:r>
              <a:rPr lang="en-GB" altLang="en-US" sz="3200" dirty="0" smtClean="0">
                <a:solidFill>
                  <a:srgbClr val="FF0000"/>
                </a:solidFill>
                <a:latin typeface="Tahoma" pitchFamily="34" charset="0"/>
              </a:rPr>
              <a:t>~25000 </a:t>
            </a:r>
            <a:r>
              <a:rPr lang="en-GB" altLang="en-US" sz="3200" dirty="0">
                <a:solidFill>
                  <a:srgbClr val="FF0000"/>
                </a:solidFill>
                <a:latin typeface="Tahoma" pitchFamily="34" charset="0"/>
              </a:rPr>
              <a:t>h</a:t>
            </a:r>
          </a:p>
          <a:p>
            <a:pPr>
              <a:buFont typeface="Arial" pitchFamily="34" charset="0"/>
              <a:buChar char="•"/>
            </a:pPr>
            <a:endParaRPr lang="en-GB" altLang="en-US" sz="3200" dirty="0">
              <a:latin typeface="Tahoma" pitchFamily="34" charset="0"/>
            </a:endParaRPr>
          </a:p>
          <a:p>
            <a:r>
              <a:rPr lang="en-GB" altLang="en-US" sz="3200" dirty="0" smtClean="0">
                <a:solidFill>
                  <a:srgbClr val="FF0000"/>
                </a:solidFill>
                <a:latin typeface="Tahoma" pitchFamily="34" charset="0"/>
              </a:rPr>
              <a:t>~100</a:t>
            </a:r>
            <a:endParaRPr lang="en-GB" altLang="en-US" sz="3200" dirty="0">
              <a:solidFill>
                <a:srgbClr val="FF0000"/>
              </a:solidFill>
              <a:latin typeface="Tahoma" pitchFamily="34" charset="0"/>
            </a:endParaRPr>
          </a:p>
          <a:p>
            <a:endParaRPr lang="en-GB" altLang="en-US" sz="3200" dirty="0">
              <a:latin typeface="Tahoma" pitchFamily="34" charset="0"/>
            </a:endParaRPr>
          </a:p>
          <a:p>
            <a:r>
              <a:rPr lang="en-GB" altLang="en-US" sz="3200" dirty="0" smtClean="0">
                <a:solidFill>
                  <a:srgbClr val="FF0000"/>
                </a:solidFill>
                <a:latin typeface="Tahoma" pitchFamily="34" charset="0"/>
              </a:rPr>
              <a:t>~2000</a:t>
            </a:r>
            <a:endParaRPr lang="en-GB" altLang="en-US" sz="32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Réglementations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Loi des marchés publics juillet 2013</a:t>
            </a:r>
          </a:p>
          <a:p>
            <a:r>
              <a:rPr lang="fr-BE" dirty="0" smtClean="0"/>
              <a:t>Clauses sociales</a:t>
            </a:r>
          </a:p>
          <a:p>
            <a:r>
              <a:rPr lang="fr-BE" dirty="0" smtClean="0"/>
              <a:t>Gestion des déchets</a:t>
            </a:r>
          </a:p>
          <a:p>
            <a:r>
              <a:rPr lang="fr-BE" dirty="0" smtClean="0"/>
              <a:t>Catalogue des documents de référence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="" xmlns:p14="http://schemas.microsoft.com/office/powerpoint/2010/main" val="11900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Structure du CCTB</a:t>
            </a:r>
            <a:endParaRPr lang="en-GB" altLang="fr-FR" smtClean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8313" y="1700213"/>
          <a:ext cx="6769100" cy="4686299"/>
        </p:xfrm>
        <a:graphic>
          <a:graphicData uri="http://schemas.openxmlformats.org/drawingml/2006/table">
            <a:tbl>
              <a:tblPr firstRow="1" bandRow="1"/>
              <a:tblGrid>
                <a:gridCol w="2232363"/>
                <a:gridCol w="4536737"/>
              </a:tblGrid>
              <a:tr h="365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fr-BE" sz="18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fr-BE" sz="18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Tome A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Clauses</a:t>
                      </a:r>
                      <a:r>
                        <a:rPr lang="fr-BE" sz="1400" baseline="0" dirty="0" smtClean="0"/>
                        <a:t> administratives</a:t>
                      </a:r>
                      <a:endParaRPr lang="fr-BE" sz="1400" dirty="0" smtClean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400" dirty="0" smtClean="0"/>
                        <a:t>Tome 0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Entreprise/chantier</a:t>
                      </a:r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400" dirty="0" smtClean="0"/>
                        <a:t>Tome 1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Terrassement &amp; Fondations</a:t>
                      </a:r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Tome 2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Eléments de structure</a:t>
                      </a:r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Tome 3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Travaux de toiture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Tome 4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Fermetures et finitions extérieures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Tome 5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Fermetures et finitions intérieures</a:t>
                      </a:r>
                      <a:endParaRPr lang="en-GB" sz="1400" dirty="0" smtClean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400" dirty="0" smtClean="0"/>
                        <a:t>Tome 6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Techniques / fluides</a:t>
                      </a:r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56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400" dirty="0" smtClean="0"/>
                        <a:t>Tome 7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r-BE" sz="1400" dirty="0" smtClean="0"/>
                        <a:t>Technique / Electricité</a:t>
                      </a:r>
                      <a:endParaRPr lang="en-GB" sz="1400" dirty="0" smtClean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94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400" dirty="0" smtClean="0"/>
                        <a:t>Tome 8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Travaux de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smtClean="0"/>
                        <a:t>peinture et traitements de surface</a:t>
                      </a:r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60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GB" sz="1400" dirty="0" smtClean="0"/>
                        <a:t>Tome 9</a:t>
                      </a:r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Abords</a:t>
                      </a:r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60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fr-BE" sz="1400" dirty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Catalogue des documents </a:t>
                      </a:r>
                      <a:r>
                        <a:rPr lang="fr-BE" sz="1400" baseline="0" dirty="0" smtClean="0"/>
                        <a:t> de référence</a:t>
                      </a:r>
                      <a:endParaRPr lang="fr-BE" sz="1400" dirty="0" smtClean="0"/>
                    </a:p>
                  </a:txBody>
                  <a:tcPr marL="91445" marR="91445" marT="45721" marB="4572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Espace réservé du contenu 3" descr="T1_TO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41363" y="1244600"/>
            <a:ext cx="6638925" cy="470535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Structure arborescente codifiée</a:t>
            </a:r>
            <a:endParaRPr lang="fr-BE" dirty="0"/>
          </a:p>
        </p:txBody>
      </p:sp>
      <p:sp>
        <p:nvSpPr>
          <p:cNvPr id="26628" name="ZoneTexte 6"/>
          <p:cNvSpPr txBox="1">
            <a:spLocks noChangeArrowheads="1"/>
          </p:cNvSpPr>
          <p:nvPr/>
        </p:nvSpPr>
        <p:spPr bwMode="auto">
          <a:xfrm>
            <a:off x="250825" y="2262188"/>
            <a:ext cx="11334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Elément</a:t>
            </a:r>
          </a:p>
          <a:p>
            <a:endParaRPr lang="fr-BE" altLang="fr-FR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altLang="fr-FR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altLang="fr-FR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altLang="fr-FR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Index</a:t>
            </a:r>
          </a:p>
          <a:p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Titre</a:t>
            </a:r>
          </a:p>
        </p:txBody>
      </p:sp>
      <p:sp>
        <p:nvSpPr>
          <p:cNvPr id="10" name="Ellipse 9"/>
          <p:cNvSpPr/>
          <p:nvPr/>
        </p:nvSpPr>
        <p:spPr>
          <a:xfrm>
            <a:off x="1403350" y="3141663"/>
            <a:ext cx="2592388" cy="287337"/>
          </a:xfrm>
          <a:prstGeom prst="ellipse">
            <a:avLst/>
          </a:prstGeom>
          <a:noFill/>
          <a:ln>
            <a:solidFill>
              <a:srgbClr val="00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white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900113" y="2565400"/>
            <a:ext cx="576262" cy="576263"/>
          </a:xfrm>
          <a:prstGeom prst="straightConnector1">
            <a:avLst/>
          </a:prstGeom>
          <a:ln>
            <a:solidFill>
              <a:srgbClr val="00B0A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042988" y="3357563"/>
            <a:ext cx="720725" cy="4318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971550" y="3357563"/>
            <a:ext cx="1296988" cy="71913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Structure de la numérotation</a:t>
            </a:r>
            <a:endParaRPr lang="en-GB" altLang="fr-FR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268413"/>
            <a:ext cx="5191125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1792288" y="2636838"/>
            <a:ext cx="935037" cy="1439862"/>
          </a:xfrm>
          <a:prstGeom prst="roundRect">
            <a:avLst>
              <a:gd name="adj" fmla="val 554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9625" y="2420938"/>
            <a:ext cx="936625" cy="187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92513" y="3860800"/>
            <a:ext cx="1871662" cy="215900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592513" y="2636838"/>
            <a:ext cx="1871662" cy="1152525"/>
          </a:xfrm>
          <a:prstGeom prst="roundRect">
            <a:avLst>
              <a:gd name="adj" fmla="val 554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black"/>
              </a:solidFill>
            </a:endParaRPr>
          </a:p>
        </p:txBody>
      </p:sp>
      <p:pic>
        <p:nvPicPr>
          <p:cNvPr id="27654" name="Espace réservé du contenu 3" descr="T1_TO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08413" y="2133600"/>
            <a:ext cx="3384550" cy="2008188"/>
          </a:xfrm>
        </p:spPr>
      </p:pic>
      <p:sp>
        <p:nvSpPr>
          <p:cNvPr id="27655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Terminologie arborescente</a:t>
            </a:r>
            <a:endParaRPr lang="fr-BE" altLang="fr-FR" dirty="0" smtClean="0"/>
          </a:p>
        </p:txBody>
      </p:sp>
      <p:sp>
        <p:nvSpPr>
          <p:cNvPr id="27656" name="ZoneTexte 6"/>
          <p:cNvSpPr txBox="1">
            <a:spLocks noChangeArrowheads="1"/>
          </p:cNvSpPr>
          <p:nvPr/>
        </p:nvSpPr>
        <p:spPr bwMode="auto">
          <a:xfrm>
            <a:off x="539750" y="32131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Eléments</a:t>
            </a:r>
          </a:p>
        </p:txBody>
      </p:sp>
      <p:sp>
        <p:nvSpPr>
          <p:cNvPr id="27657" name="ZoneTexte 8"/>
          <p:cNvSpPr txBox="1">
            <a:spLocks noChangeArrowheads="1"/>
          </p:cNvSpPr>
          <p:nvPr/>
        </p:nvSpPr>
        <p:spPr bwMode="auto">
          <a:xfrm>
            <a:off x="2079625" y="2947988"/>
            <a:ext cx="1495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Généralités</a:t>
            </a:r>
          </a:p>
          <a:p>
            <a:pPr algn="r"/>
            <a:endParaRPr lang="fr-BE" altLang="fr-FR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fr-BE" altLang="fr-FR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Utilisation</a:t>
            </a:r>
            <a:endParaRPr lang="en-GB" altLang="fr-FR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888" y="2681288"/>
            <a:ext cx="2957512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138" y="2574925"/>
            <a:ext cx="29559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8" y="2422525"/>
            <a:ext cx="29559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3688" y="2278063"/>
            <a:ext cx="29432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2133600"/>
            <a:ext cx="2928937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ight Arrow 5"/>
          <p:cNvSpPr>
            <a:spLocks noChangeArrowheads="1"/>
          </p:cNvSpPr>
          <p:nvPr/>
        </p:nvSpPr>
        <p:spPr bwMode="auto">
          <a:xfrm>
            <a:off x="3924300" y="4135438"/>
            <a:ext cx="576263" cy="5889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BE" altLang="en-US" sz="600">
              <a:latin typeface="Tahoma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0" y="1244600"/>
            <a:ext cx="3621088" cy="863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/>
              <a:t>Cahier des charges type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Complexe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et précis</a:t>
            </a:r>
            <a:endParaRPr lang="fr-BE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284663" y="1268413"/>
            <a:ext cx="3527425" cy="1152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/>
              <a:t>Cahier </a:t>
            </a:r>
            <a:r>
              <a:rPr lang="en-GB" sz="2000" dirty="0" err="1" smtClean="0"/>
              <a:t>spécial</a:t>
            </a:r>
            <a:r>
              <a:rPr lang="en-GB" sz="2000" dirty="0" smtClean="0"/>
              <a:t> des charges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Simple et 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concis</a:t>
            </a:r>
            <a:endParaRPr lang="fr-BE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408238"/>
            <a:ext cx="2947987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fr-BE" altLang="fr-FR" smtClean="0">
                <a:latin typeface="Verdana" pitchFamily="34" charset="0"/>
                <a:ea typeface="Verdana" pitchFamily="34" charset="0"/>
                <a:cs typeface="Verdana" pitchFamily="34" charset="0"/>
              </a:rPr>
              <a:t>Beaucoup de descriptifs de CSC actuels reproduisent encore tout ou partie du texte des documents de référence.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fr-BE" altLang="fr-FR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fr-BE" altLang="fr-FR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 eaLnBrk="1" hangingPunct="1">
              <a:buFont typeface="Arial" pitchFamily="34" charset="0"/>
              <a:buNone/>
            </a:pPr>
            <a:r>
              <a:rPr lang="fr-BE" altLang="fr-FR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Logique ???</a:t>
            </a:r>
          </a:p>
        </p:txBody>
      </p:sp>
      <p:sp>
        <p:nvSpPr>
          <p:cNvPr id="22531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Descriptifs actuels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z="2800" smtClean="0"/>
              <a:t>Le dictionnaire du langage commun 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fr-BE" altLang="fr-FR" sz="3600" smtClean="0"/>
              <a:t>le CCT-Bâtiment 2022</a:t>
            </a:r>
          </a:p>
          <a:p>
            <a:pPr algn="ctr" eaLnBrk="1" hangingPunct="1">
              <a:buFont typeface="Arial" pitchFamily="34" charset="0"/>
              <a:buNone/>
            </a:pPr>
            <a:endParaRPr lang="fr-BE" altLang="fr-FR" sz="800" smtClean="0"/>
          </a:p>
          <a:p>
            <a:pPr eaLnBrk="1" hangingPunct="1"/>
            <a:r>
              <a:rPr lang="fr-BE" altLang="fr-FR" sz="2800" smtClean="0"/>
              <a:t>Le courrier 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fr-BE" altLang="fr-FR" sz="3600" smtClean="0"/>
              <a:t>le CSC </a:t>
            </a:r>
          </a:p>
          <a:p>
            <a:pPr algn="ctr" eaLnBrk="1" hangingPunct="1">
              <a:buFont typeface="Wingdings" pitchFamily="2" charset="2"/>
              <a:buChar char="à"/>
            </a:pPr>
            <a:r>
              <a:rPr lang="fr-BE" altLang="fr-FR" sz="2800" smtClean="0">
                <a:sym typeface="Wingdings" pitchFamily="2" charset="2"/>
              </a:rPr>
              <a:t>ne reprend que les spécificités du projet</a:t>
            </a:r>
          </a:p>
          <a:p>
            <a:pPr algn="ctr" eaLnBrk="1" hangingPunct="1">
              <a:buFont typeface="Arial" pitchFamily="34" charset="0"/>
              <a:buNone/>
            </a:pPr>
            <a:endParaRPr lang="fr-BE" altLang="fr-FR" sz="800" smtClean="0">
              <a:sym typeface="Wingdings" pitchFamily="2" charset="2"/>
            </a:endParaRPr>
          </a:p>
          <a:p>
            <a:pPr eaLnBrk="1" hangingPunct="1"/>
            <a:r>
              <a:rPr lang="fr-BE" altLang="fr-FR" sz="2800" smtClean="0">
                <a:sym typeface="Wingdings" pitchFamily="2" charset="2"/>
              </a:rPr>
              <a:t>Le courrier-type 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fr-BE" altLang="fr-FR" sz="3600" smtClean="0">
                <a:sym typeface="Wingdings" pitchFamily="2" charset="2"/>
              </a:rPr>
              <a:t>le modèle de CSC</a:t>
            </a:r>
            <a:endParaRPr lang="fr-BE" altLang="fr-FR" smtClean="0"/>
          </a:p>
        </p:txBody>
      </p:sp>
      <p:sp>
        <p:nvSpPr>
          <p:cNvPr id="24579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Pour les CSC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Nouveaux éléments dans le CSC</a:t>
            </a:r>
            <a:endParaRPr lang="fr-BE" dirty="0"/>
          </a:p>
        </p:txBody>
      </p:sp>
      <p:sp>
        <p:nvSpPr>
          <p:cNvPr id="28675" name="Espace réservé du contenu 8"/>
          <p:cNvSpPr>
            <a:spLocks noGrp="1"/>
          </p:cNvSpPr>
          <p:nvPr>
            <p:ph idx="1"/>
          </p:nvPr>
        </p:nvSpPr>
        <p:spPr>
          <a:xfrm>
            <a:off x="457200" y="1135063"/>
            <a:ext cx="7058025" cy="5389562"/>
          </a:xfrm>
        </p:spPr>
        <p:txBody>
          <a:bodyPr/>
          <a:lstStyle/>
          <a:p>
            <a:pPr eaLnBrk="1" hangingPunct="1"/>
            <a:r>
              <a:rPr lang="fr-BE" altLang="fr-FR" smtClean="0"/>
              <a:t>Pour une généralité (niveau 2 à 5) :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fr-BE" altLang="fr-FR" smtClean="0"/>
              <a:t>utilisation de l’index 9</a:t>
            </a:r>
          </a:p>
          <a:p>
            <a:pPr eaLnBrk="1" hangingPunct="1">
              <a:buFont typeface="Arial" pitchFamily="34" charset="0"/>
              <a:buNone/>
            </a:pPr>
            <a:r>
              <a:rPr lang="fr-BE" altLang="fr-FR" sz="2400" i="1" smtClean="0"/>
              <a:t>Exemple :</a:t>
            </a:r>
            <a:r>
              <a:rPr lang="fr-BE" altLang="fr-FR" smtClean="0"/>
              <a:t>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fr-BE" altLang="fr-FR" sz="2400" i="1" smtClean="0"/>
              <a:t>17.9 Nouveau1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fr-BE" altLang="fr-FR" sz="2400" i="1" smtClean="0"/>
              <a:t>17.91 Nouveau2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fr-BE" altLang="fr-FR" sz="2400" i="1" smtClean="0"/>
              <a:t>17.91.1 Nouveau3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fr-BE" altLang="fr-FR" sz="2400" i="1" smtClean="0"/>
              <a:t>17.91.1a Nouveau4</a:t>
            </a:r>
            <a:endParaRPr lang="fr-BE" altLang="fr-FR" sz="2600" i="1" smtClean="0"/>
          </a:p>
          <a:p>
            <a:pPr eaLnBrk="1" hangingPunct="1"/>
            <a:r>
              <a:rPr lang="fr-BE" altLang="fr-FR" smtClean="0"/>
              <a:t>Pour un article (niveau 6):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fr-BE" altLang="fr-FR" smtClean="0"/>
              <a:t>utilisation des index x, y ou z</a:t>
            </a:r>
          </a:p>
          <a:p>
            <a:pPr eaLnBrk="1" hangingPunct="1">
              <a:buFont typeface="Arial" pitchFamily="34" charset="0"/>
              <a:buNone/>
            </a:pPr>
            <a:r>
              <a:rPr lang="fr-BE" altLang="fr-FR" sz="2400" i="1" smtClean="0"/>
              <a:t>Exemple 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fr-BE" altLang="fr-FR" sz="2400" smtClean="0"/>
              <a:t>17.11.1z Nouveau5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Contexte</a:t>
            </a:r>
            <a:endParaRPr lang="en-GB" altLang="fr-F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fr-BE" sz="1600" kern="0" dirty="0" smtClean="0">
                <a:solidFill>
                  <a:srgbClr val="4C4C4C"/>
                </a:solidFill>
                <a:latin typeface="Verdana"/>
              </a:rPr>
              <a:t>Demande au Comité  </a:t>
            </a:r>
            <a:r>
              <a:rPr lang="fr-BE" sz="1600" kern="0" dirty="0">
                <a:solidFill>
                  <a:srgbClr val="4C4C4C"/>
                </a:solidFill>
                <a:latin typeface="Verdana"/>
              </a:rPr>
              <a:t>permanent  de  concertation  de  la construction: élaborer un  Cahier  des  Charges-type  « Bâtiments »  à  l’instar  du RW99</a:t>
            </a:r>
          </a:p>
          <a:p>
            <a:pPr eaLnBrk="1" hangingPunct="1">
              <a:defRPr/>
            </a:pPr>
            <a:endParaRPr lang="en-GB" sz="1600" kern="0" dirty="0">
              <a:solidFill>
                <a:srgbClr val="4C4C4C"/>
              </a:solidFill>
              <a:latin typeface="Verdana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1600" u="sng" kern="0" dirty="0" err="1">
                <a:solidFill>
                  <a:srgbClr val="4C4C4C"/>
                </a:solidFill>
                <a:latin typeface="Verdana"/>
              </a:rPr>
              <a:t>Intérêt</a:t>
            </a:r>
            <a:endParaRPr lang="fr-BE" sz="1600" u="sng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fr-BE" sz="1600" kern="0" dirty="0">
              <a:solidFill>
                <a:srgbClr val="000000">
                  <a:lumMod val="75000"/>
                  <a:lumOff val="25000"/>
                </a:srgbClr>
              </a:solidFill>
              <a:latin typeface="Verdana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fr-BE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</a:rPr>
              <a:t>Répondre à la demande du secteur de la construction de disposer d’un CCT de référence en RW de manière similaire et en complément au RW99 pour les routes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SzPct val="60000"/>
              <a:buFont typeface="Wingdings" pitchFamily="2" charset="2"/>
              <a:buChar char="l"/>
              <a:defRPr/>
            </a:pPr>
            <a:r>
              <a:rPr lang="fr-BE" sz="1600" kern="0" dirty="0">
                <a:solidFill>
                  <a:srgbClr val="F3811C"/>
                </a:solidFill>
                <a:latin typeface="Verdana"/>
              </a:rPr>
              <a:t>Intégration des différents CCT de référence actuels dans un seul document (CCT SWL, 901, 105, 400, etc.)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SzPct val="60000"/>
              <a:buFont typeface="Wingdings" pitchFamily="2" charset="2"/>
              <a:buChar char="l"/>
              <a:defRPr/>
            </a:pPr>
            <a:r>
              <a:rPr lang="fr-BE" sz="1600" kern="0" dirty="0">
                <a:solidFill>
                  <a:srgbClr val="F3811C"/>
                </a:solidFill>
                <a:latin typeface="Verdana"/>
              </a:rPr>
              <a:t>Simplification de la gestion de projet (remise de prix, litiges de chantier, …)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SzPct val="60000"/>
              <a:buFont typeface="Wingdings" pitchFamily="2" charset="2"/>
              <a:buChar char="l"/>
              <a:defRPr/>
            </a:pPr>
            <a:r>
              <a:rPr lang="fr-BE" sz="1600" kern="0" dirty="0">
                <a:solidFill>
                  <a:srgbClr val="F3811C"/>
                </a:solidFill>
                <a:latin typeface="Verdana"/>
              </a:rPr>
              <a:t>Document normativement à jour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SzPct val="60000"/>
              <a:buFont typeface="Wingdings" pitchFamily="2" charset="2"/>
              <a:buChar char="l"/>
              <a:defRPr/>
            </a:pPr>
            <a:r>
              <a:rPr lang="fr-BE" sz="1600" kern="0" dirty="0">
                <a:solidFill>
                  <a:srgbClr val="F3811C"/>
                </a:solidFill>
                <a:latin typeface="Verdana"/>
              </a:rPr>
              <a:t>Simplification administrative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Prescription type</a:t>
            </a:r>
          </a:p>
        </p:txBody>
      </p:sp>
      <p:pic>
        <p:nvPicPr>
          <p:cNvPr id="32771" name="Image 12" descr="17.41.2p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268413"/>
            <a:ext cx="34448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 13" descr="17.41.2p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8" y="1844675"/>
            <a:ext cx="34528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age 14" descr="17.41.2p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1938" y="2860675"/>
            <a:ext cx="34480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mage 15" descr="17.41.2p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4868863"/>
            <a:ext cx="34448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Image 16" descr="17.41.2p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5918200"/>
            <a:ext cx="3448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ZoneTexte 17"/>
          <p:cNvSpPr txBox="1">
            <a:spLocks noChangeArrowheads="1"/>
          </p:cNvSpPr>
          <p:nvPr/>
        </p:nvSpPr>
        <p:spPr bwMode="auto">
          <a:xfrm>
            <a:off x="3708400" y="6146800"/>
            <a:ext cx="5327650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altLang="fr-FR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Codification dans le CSC…</a:t>
            </a:r>
            <a:endParaRPr lang="fr-BE" altLang="fr-FR" sz="2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Dans le CSC technique</a:t>
            </a:r>
            <a:endParaRPr lang="fr-BE" altLang="fr-FR" dirty="0" smtClean="0"/>
          </a:p>
        </p:txBody>
      </p:sp>
      <p:pic>
        <p:nvPicPr>
          <p:cNvPr id="35843" name="Espace réservé du contenu 8" descr="epandage_cl_tec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04963" y="1023938"/>
            <a:ext cx="4551362" cy="5500687"/>
          </a:xfrm>
        </p:spPr>
      </p:pic>
      <p:sp>
        <p:nvSpPr>
          <p:cNvPr id="35844" name="ZoneTexte 9"/>
          <p:cNvSpPr txBox="1">
            <a:spLocks noChangeArrowheads="1"/>
          </p:cNvSpPr>
          <p:nvPr/>
        </p:nvSpPr>
        <p:spPr bwMode="auto">
          <a:xfrm>
            <a:off x="-3175" y="2927350"/>
            <a:ext cx="191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Mise en forme </a:t>
            </a:r>
          </a:p>
          <a:p>
            <a:r>
              <a:rPr lang="fr-BE" altLang="fr-FR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codifiée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547813" y="3284538"/>
            <a:ext cx="503237" cy="14446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476375" y="3429000"/>
            <a:ext cx="503238" cy="4318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116013" y="3500438"/>
            <a:ext cx="935037" cy="23050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331913" y="3500438"/>
            <a:ext cx="719137" cy="129698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019925" y="3429000"/>
            <a:ext cx="2016125" cy="17367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fr-BE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récision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fr-BE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omplément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fr-BE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érogation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31038" y="5734050"/>
            <a:ext cx="135731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fr-BE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fr-BE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appel)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64388" y="4076700"/>
            <a:ext cx="1655762" cy="431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4388" y="4581525"/>
            <a:ext cx="1655762" cy="431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CCT-Bâtiments 2022</a:t>
            </a:r>
          </a:p>
        </p:txBody>
      </p:sp>
      <p:sp>
        <p:nvSpPr>
          <p:cNvPr id="17411" name="ZoneTexte 6"/>
          <p:cNvSpPr txBox="1">
            <a:spLocks noChangeArrowheads="1"/>
          </p:cNvSpPr>
          <p:nvPr/>
        </p:nvSpPr>
        <p:spPr bwMode="auto">
          <a:xfrm>
            <a:off x="395288" y="2644775"/>
            <a:ext cx="69135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altLang="fr-FR" sz="3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Langage commun </a:t>
            </a:r>
          </a:p>
          <a:p>
            <a:pPr algn="ctr"/>
            <a:r>
              <a:rPr lang="fr-BE" altLang="fr-FR" sz="3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tous les acteurs </a:t>
            </a:r>
          </a:p>
          <a:p>
            <a:pPr algn="ctr"/>
            <a:r>
              <a:rPr lang="fr-BE" altLang="fr-FR" sz="3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secteur de la construction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8313" y="2060575"/>
            <a:ext cx="1871662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Maîtres d’ouvrages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00338" y="5589588"/>
            <a:ext cx="2376487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Pouvoirs </a:t>
            </a:r>
            <a:r>
              <a:rPr lang="fr-BE" sz="1600" dirty="0" err="1">
                <a:solidFill>
                  <a:prstClr val="white"/>
                </a:solidFill>
              </a:rPr>
              <a:t>subsidiants</a:t>
            </a:r>
            <a:endParaRPr lang="fr-BE" sz="1600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3800" y="2060575"/>
            <a:ext cx="2232025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Auteurs de projets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32138" y="1412875"/>
            <a:ext cx="1439862" cy="374650"/>
          </a:xfrm>
          <a:prstGeom prst="round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Entrepreneurs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0825" y="4868863"/>
            <a:ext cx="3816350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Producteurs de matériaux de construction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932363" y="4868863"/>
            <a:ext cx="2016125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 err="1">
                <a:solidFill>
                  <a:prstClr val="white"/>
                </a:solidFill>
              </a:rPr>
              <a:t>Quantity</a:t>
            </a:r>
            <a:r>
              <a:rPr lang="fr-BE" sz="1600" dirty="0">
                <a:solidFill>
                  <a:prstClr val="white"/>
                </a:solidFill>
              </a:rPr>
              <a:t> </a:t>
            </a:r>
            <a:r>
              <a:rPr lang="fr-BE" sz="1600" dirty="0" err="1">
                <a:solidFill>
                  <a:prstClr val="white"/>
                </a:solidFill>
              </a:rPr>
              <a:t>surveyors</a:t>
            </a:r>
            <a:endParaRPr lang="fr-BE" sz="1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CCT-Bâtiments 2022</a:t>
            </a:r>
          </a:p>
        </p:txBody>
      </p:sp>
      <p:sp>
        <p:nvSpPr>
          <p:cNvPr id="18435" name="ZoneTexte 8"/>
          <p:cNvSpPr txBox="1">
            <a:spLocks noChangeArrowheads="1"/>
          </p:cNvSpPr>
          <p:nvPr/>
        </p:nvSpPr>
        <p:spPr bwMode="auto">
          <a:xfrm>
            <a:off x="1187450" y="3013075"/>
            <a:ext cx="53292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altLang="fr-FR" sz="3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tout type de marché d’exécution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47813" y="4581525"/>
            <a:ext cx="1079500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Publics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35600" y="4581525"/>
            <a:ext cx="792163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Privés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CCT-Bâtiments 2022</a:t>
            </a:r>
          </a:p>
        </p:txBody>
      </p:sp>
      <p:sp>
        <p:nvSpPr>
          <p:cNvPr id="19459" name="ZoneTexte 7"/>
          <p:cNvSpPr txBox="1">
            <a:spLocks noChangeArrowheads="1"/>
          </p:cNvSpPr>
          <p:nvPr/>
        </p:nvSpPr>
        <p:spPr bwMode="auto">
          <a:xfrm>
            <a:off x="1476375" y="2890838"/>
            <a:ext cx="47513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altLang="fr-FR" sz="3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tout type de programme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42988" y="1989138"/>
            <a:ext cx="1296987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Logements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950" y="3213100"/>
            <a:ext cx="1295400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Bureaux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03575" y="1341438"/>
            <a:ext cx="1368425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 err="1">
                <a:solidFill>
                  <a:prstClr val="white"/>
                </a:solidFill>
              </a:rPr>
              <a:t>Hopitaux</a:t>
            </a:r>
            <a:endParaRPr lang="fr-BE" sz="1600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59113" y="4891088"/>
            <a:ext cx="1584325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Ecoles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08625" y="4314825"/>
            <a:ext cx="1079500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Musées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011863" y="3213100"/>
            <a:ext cx="1439862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Commerces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076825" y="1989138"/>
            <a:ext cx="1871663" cy="338137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Halls de production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55650" y="4314825"/>
            <a:ext cx="1871663" cy="338138"/>
          </a:xfrm>
          <a:prstGeom prst="rect">
            <a:avLst/>
          </a:prstGeom>
          <a:solidFill>
            <a:srgbClr val="00B0AC"/>
          </a:solidFill>
          <a:ln>
            <a:solidFill>
              <a:srgbClr val="00B0A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Tour de contrôle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T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300" y="4005064"/>
            <a:ext cx="1666875" cy="2362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3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smtClean="0"/>
              <a:t>Catalogue des documents</a:t>
            </a:r>
            <a:br>
              <a:rPr lang="fr-BE" altLang="fr-FR" dirty="0" smtClean="0"/>
            </a:br>
            <a:r>
              <a:rPr lang="fr-BE" altLang="fr-FR" dirty="0" smtClean="0"/>
              <a:t>de </a:t>
            </a:r>
            <a:r>
              <a:rPr lang="fr-BE" altLang="fr-FR" dirty="0" smtClean="0"/>
              <a:t>références</a:t>
            </a:r>
          </a:p>
        </p:txBody>
      </p:sp>
      <p:pic>
        <p:nvPicPr>
          <p:cNvPr id="7" name="Image 6" descr="T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3645024"/>
            <a:ext cx="1665288" cy="2352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T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03648" y="3284984"/>
            <a:ext cx="1666875" cy="2349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T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79712" y="2924944"/>
            <a:ext cx="1662113" cy="2352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T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2564904"/>
            <a:ext cx="1663700" cy="2352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T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31840" y="2204864"/>
            <a:ext cx="1663700" cy="23542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T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07904" y="1844824"/>
            <a:ext cx="1662112" cy="2352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T7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283968" y="1484784"/>
            <a:ext cx="1662112" cy="2355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T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860032" y="1124744"/>
            <a:ext cx="1666875" cy="23574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 descr="T9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436096" y="908050"/>
            <a:ext cx="1666875" cy="2351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 descr="TZ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724525" y="4437063"/>
            <a:ext cx="1658938" cy="2352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Connecteur droit avec flèche 20"/>
          <p:cNvCxnSpPr/>
          <p:nvPr/>
        </p:nvCxnSpPr>
        <p:spPr>
          <a:xfrm flipV="1">
            <a:off x="2627784" y="6021288"/>
            <a:ext cx="2880320" cy="288032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131840" y="5733256"/>
            <a:ext cx="2376264" cy="216024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707904" y="5445224"/>
            <a:ext cx="1800200" cy="144016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4211960" y="5157192"/>
            <a:ext cx="1296144" cy="7200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644008" y="4869160"/>
            <a:ext cx="864096" cy="7200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6588224" y="3573016"/>
            <a:ext cx="144016" cy="72008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6228184" y="3861048"/>
            <a:ext cx="0" cy="43204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724128" y="4077072"/>
            <a:ext cx="216024" cy="288032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932040" y="4581128"/>
            <a:ext cx="576064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5436096" y="4221088"/>
            <a:ext cx="216024" cy="144016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GT CDR : veille normative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0580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707904" y="163054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/>
              <a:t>Liens </a:t>
            </a:r>
            <a:r>
              <a:rPr lang="fr-BE" sz="3600" dirty="0" smtClean="0"/>
              <a:t>dynamiques</a:t>
            </a:r>
            <a:endParaRPr lang="fr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GT </a:t>
            </a:r>
            <a:r>
              <a:rPr lang="fr-BE" dirty="0" smtClean="0"/>
              <a:t>CDR : rôles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Vérification </a:t>
            </a:r>
            <a:r>
              <a:rPr lang="fr-BE" dirty="0" smtClean="0"/>
              <a:t>et validation des nouvelles références</a:t>
            </a:r>
          </a:p>
          <a:p>
            <a:r>
              <a:rPr lang="fr-BE" dirty="0" smtClean="0"/>
              <a:t>Veille et actualisation </a:t>
            </a:r>
            <a:r>
              <a:rPr lang="fr-BE" dirty="0" smtClean="0"/>
              <a:t>du Catalogue des Documents des Références</a:t>
            </a:r>
          </a:p>
          <a:p>
            <a:r>
              <a:rPr lang="fr-BE" dirty="0" smtClean="0"/>
              <a:t>Catalogue CCTB chez </a:t>
            </a:r>
            <a:r>
              <a:rPr lang="fr-BE" dirty="0" smtClean="0"/>
              <a:t>NBN.be</a:t>
            </a:r>
            <a:endParaRPr lang="fr-BE" dirty="0" smtClean="0"/>
          </a:p>
          <a:p>
            <a:r>
              <a:rPr lang="fr-BE" dirty="0" smtClean="0"/>
              <a:t>Gestion du format des références (cohérence)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Tome 9 - Abords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Interface avec CCT </a:t>
            </a:r>
            <a:r>
              <a:rPr lang="fr-BE" dirty="0" err="1" smtClean="0"/>
              <a:t>Qualiroutes</a:t>
            </a:r>
            <a:endParaRPr lang="fr-BE" dirty="0" smtClean="0"/>
          </a:p>
          <a:p>
            <a:r>
              <a:rPr lang="fr-BE" dirty="0" smtClean="0"/>
              <a:t>Intégration références au CCT </a:t>
            </a:r>
            <a:r>
              <a:rPr lang="fr-BE" dirty="0" err="1" smtClean="0"/>
              <a:t>Qualiroutes</a:t>
            </a:r>
            <a:endParaRPr lang="fr-BE" dirty="0" smtClean="0"/>
          </a:p>
          <a:p>
            <a:r>
              <a:rPr lang="fr-BE" dirty="0" smtClean="0"/>
              <a:t>GT commun avec GT </a:t>
            </a:r>
            <a:r>
              <a:rPr lang="fr-BE" dirty="0" smtClean="0"/>
              <a:t>Chapitre 24 CCT </a:t>
            </a:r>
            <a:r>
              <a:rPr lang="fr-BE" dirty="0" err="1" smtClean="0"/>
              <a:t>Qualiroutes</a:t>
            </a:r>
            <a:r>
              <a:rPr lang="fr-BE" dirty="0" smtClean="0"/>
              <a:t> </a:t>
            </a: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mtClean="0"/>
              <a:t>Les outils informatiques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dirty="0" smtClean="0"/>
              <a:t>Outil de rédaction collaborative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>
                <a:solidFill>
                  <a:srgbClr val="00B0AC"/>
                </a:solidFill>
              </a:rPr>
              <a:t>AUTHOR-E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BE" dirty="0" smtClean="0"/>
              <a:t>Outil d’élaboration de cahiers des charges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4000" b="1" dirty="0" smtClean="0">
                <a:solidFill>
                  <a:srgbClr val="00B0AC"/>
                </a:solidFill>
              </a:rPr>
              <a:t>V</a:t>
            </a:r>
            <a:r>
              <a:rPr lang="fr-BE" b="1" dirty="0" smtClean="0">
                <a:solidFill>
                  <a:srgbClr val="00B0AC"/>
                </a:solidFill>
              </a:rPr>
              <a:t>ITRU</a:t>
            </a:r>
            <a:r>
              <a:rPr lang="fr-BE" sz="4000" b="1" dirty="0" smtClean="0">
                <a:solidFill>
                  <a:srgbClr val="00B0AC"/>
                </a:solidFill>
              </a:rPr>
              <a:t>V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BE" dirty="0" smtClean="0"/>
              <a:t>Site de mise à disposition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>
                <a:solidFill>
                  <a:srgbClr val="00B0AC"/>
                </a:solidFill>
              </a:rPr>
              <a:t>http://batiments.wallonie.be</a:t>
            </a:r>
            <a:endParaRPr lang="fr-BE" b="1" dirty="0">
              <a:solidFill>
                <a:srgbClr val="00B0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/>
              <a:t>Collaboration </a:t>
            </a:r>
            <a:r>
              <a:rPr lang="en-GB" altLang="en-US" dirty="0" err="1" smtClean="0"/>
              <a:t>sectorielle</a:t>
            </a:r>
            <a:endParaRPr lang="en-GB" altLang="fr-FR" dirty="0" smtClean="0"/>
          </a:p>
        </p:txBody>
      </p:sp>
      <p:pic>
        <p:nvPicPr>
          <p:cNvPr id="9219" name="Picture 2" descr="C:\Users\PHL\Desktop\tmp\[logo-pmc]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577975"/>
            <a:ext cx="21415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PHL\Desktop\tmp\[logo-uwa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6238" y="1584325"/>
            <a:ext cx="17954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PHL\Desktop\tmp\ardic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2795588"/>
            <a:ext cx="20637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PHL\Desktop\tmp\coq_spw_ve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688" y="2255838"/>
            <a:ext cx="8604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:\Users\PHL\Desktop\tmp\imagesCAAH9UT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38400" y="5621338"/>
            <a:ext cx="26511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C:\Users\PHL\Desktop\tmp\logo_fr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213" y="3141663"/>
            <a:ext cx="242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C:\Users\PHL\Desktop\tmp\Repository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81500" y="4313238"/>
            <a:ext cx="19780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C:\Users\PHL\Desktop\tmp\uvcw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3800" y="1412875"/>
            <a:ext cx="13287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C:\Users\PHL\Desktop\tmp\CCW-logo_large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5650" y="4651375"/>
            <a:ext cx="26304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mtClean="0"/>
              <a:t>AUTHOR-E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Réservé aux groupes de travail de rédaction du contenu du CCTB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Gestion collaborative en ligne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Gardien du contenu des différentes versions du CCTB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Gestion des diverses structures du CCTB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Centralise toutes les modifications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Gère le suivi des modifications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Chaîne de validation des modifications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Compile les nouvelles versions du CCTB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mtClean="0"/>
              <a:t>AUTHOR-E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Outil dynamique et interactif d’évolution (du contenu) du CCTB 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8" y="1268413"/>
            <a:ext cx="728821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Outil d’élaboration de cahiers des charges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dirty="0" smtClean="0"/>
              <a:t>Pourquoi ? </a:t>
            </a:r>
            <a:endParaRPr lang="fr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Beaucoup de rédacteurs pas d’outil professionnel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Copier/coller sur Word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Copier/coller sur Excel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Pas de source =&gt; page blanche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Sources </a:t>
            </a:r>
            <a:r>
              <a:rPr lang="fr-BE" dirty="0"/>
              <a:t>différentes =&gt; descriptifs énormes, y compris généralités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/>
              <a:t>Intitulés? Classifications? Normes?</a:t>
            </a:r>
            <a:endParaRPr lang="fr-B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BE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BE" sz="3200" dirty="0" smtClean="0"/>
              <a:t>CSC avec erreurs</a:t>
            </a:r>
            <a:r>
              <a:rPr lang="fr-BE" sz="3200" dirty="0"/>
              <a:t>, discordances, </a:t>
            </a:r>
            <a:r>
              <a:rPr lang="fr-BE" sz="3200" dirty="0" smtClean="0"/>
              <a:t>oublis, confusion pour entrepreneurs</a:t>
            </a:r>
            <a:endParaRPr lang="fr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Outil d’élaboration de cahiers des charges</a:t>
            </a:r>
            <a:endParaRPr lang="fr-BE" dirty="0"/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fr-BE" altLang="fr-FR" sz="2700" smtClean="0"/>
              <a:t>Pour qui ?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BE" altLang="fr-FR" sz="2400" smtClean="0"/>
              <a:t>Architectes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BE" altLang="fr-FR" sz="2400" smtClean="0"/>
              <a:t>Bureaux d’études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BE" altLang="fr-FR" sz="2400" smtClean="0"/>
              <a:t>Maîtres d’ouvrage publics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BE" altLang="fr-FR" sz="2400" smtClean="0"/>
              <a:t>Maîtres d’ouvrages privés (hôpitaux, industrie, …)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BE" altLang="fr-FR" sz="2400" smtClean="0"/>
              <a:t>Promoteurs</a:t>
            </a:r>
          </a:p>
          <a:p>
            <a:pPr lvl="1" eaLnBrk="1" hangingPunct="1">
              <a:buFont typeface="Arial" pitchFamily="34" charset="0"/>
              <a:buChar char="•"/>
            </a:pPr>
            <a:endParaRPr lang="fr-BE" altLang="fr-FR" sz="2400" smtClean="0"/>
          </a:p>
          <a:p>
            <a:pPr lvl="1" eaLnBrk="1" hangingPunct="1">
              <a:buFont typeface="Arial" pitchFamily="34" charset="0"/>
              <a:buChar char="•"/>
            </a:pPr>
            <a:endParaRPr lang="fr-BE" altLang="fr-FR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fr-BE" altLang="fr-FR" sz="3200" smtClean="0"/>
              <a:t>Marchés publics et privés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5500" b="1" dirty="0" smtClean="0"/>
              <a:t>Outil de création et gestion intégrée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5500" b="1" dirty="0" smtClean="0"/>
              <a:t>de descriptifs et de métrés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5500" b="1" dirty="0"/>
              <a:t>b</a:t>
            </a:r>
            <a:r>
              <a:rPr lang="fr-BE" sz="5500" b="1" dirty="0" smtClean="0"/>
              <a:t>asé sur la structure du CCTB</a:t>
            </a:r>
          </a:p>
        </p:txBody>
      </p:sp>
      <p:pic>
        <p:nvPicPr>
          <p:cNvPr id="45061" name="Image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26368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1"/>
            <a:ext cx="1932803" cy="33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  <a:endParaRPr lang="fr-BE" altLang="fr-FR" smtClean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Facultatif</a:t>
            </a:r>
          </a:p>
          <a:p>
            <a:pPr eaLnBrk="1" hangingPunct="1"/>
            <a:r>
              <a:rPr lang="fr-BE" altLang="fr-FR" smtClean="0"/>
              <a:t>Gratuit</a:t>
            </a:r>
          </a:p>
          <a:p>
            <a:pPr eaLnBrk="1" hangingPunct="1"/>
            <a:r>
              <a:rPr lang="fr-BE" altLang="fr-FR" smtClean="0"/>
              <a:t>Stand alone</a:t>
            </a:r>
          </a:p>
          <a:p>
            <a:pPr eaLnBrk="1" hangingPunct="1"/>
            <a:r>
              <a:rPr lang="fr-BE" altLang="fr-FR" smtClean="0"/>
              <a:t>Autonome</a:t>
            </a:r>
          </a:p>
          <a:p>
            <a:pPr eaLnBrk="1" hangingPunct="1"/>
            <a:r>
              <a:rPr lang="fr-BE" altLang="fr-FR" smtClean="0"/>
              <a:t>Mises-à-jour + aide contextuelle on line</a:t>
            </a:r>
          </a:p>
          <a:p>
            <a:pPr eaLnBrk="1" hangingPunct="1"/>
            <a:r>
              <a:rPr lang="fr-BE" altLang="fr-FR" smtClean="0"/>
              <a:t>Compatible avec Word</a:t>
            </a:r>
          </a:p>
          <a:p>
            <a:pPr eaLnBrk="1" hangingPunct="1"/>
            <a:r>
              <a:rPr lang="fr-BE" altLang="fr-FR" smtClean="0"/>
              <a:t>Windows, Mac, Linux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  <a:endParaRPr lang="fr-BE" altLang="fr-FR" smtClean="0"/>
          </a:p>
        </p:txBody>
      </p:sp>
      <p:sp>
        <p:nvSpPr>
          <p:cNvPr id="471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Création de CSC et de modèles de CSC</a:t>
            </a:r>
          </a:p>
          <a:p>
            <a:pPr eaLnBrk="1" hangingPunct="1"/>
            <a:r>
              <a:rPr lang="fr-BE" altLang="fr-FR" smtClean="0"/>
              <a:t>Structure selon classification standard</a:t>
            </a:r>
          </a:p>
          <a:p>
            <a:pPr eaLnBrk="1" hangingPunct="1"/>
            <a:r>
              <a:rPr lang="fr-BE" altLang="fr-FR" smtClean="0"/>
              <a:t>Génère documents descriptifs </a:t>
            </a:r>
          </a:p>
          <a:p>
            <a:pPr eaLnBrk="1" hangingPunct="1"/>
            <a:r>
              <a:rPr lang="fr-BE" altLang="fr-FR" smtClean="0"/>
              <a:t>Gestion des postes</a:t>
            </a:r>
          </a:p>
          <a:p>
            <a:pPr eaLnBrk="1" hangingPunct="1"/>
            <a:r>
              <a:rPr lang="fr-BE" altLang="fr-FR" smtClean="0"/>
              <a:t>Génère métrés récapitulatifs, détaillés et estimatifs</a:t>
            </a:r>
          </a:p>
          <a:p>
            <a:pPr eaLnBrk="1" hangingPunct="1"/>
            <a:r>
              <a:rPr lang="fr-BE" altLang="fr-FR" smtClean="0"/>
              <a:t>Mise en forme documents a postériori classique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800" dirty="0" smtClean="0"/>
              <a:t>Arborescence                                 Panneau </a:t>
            </a:r>
            <a:r>
              <a:rPr lang="fr-BE" sz="1800" dirty="0"/>
              <a:t>détail </a:t>
            </a:r>
            <a:r>
              <a:rPr lang="fr-BE" sz="1800" dirty="0" smtClean="0"/>
              <a:t>                   Panneau d’aide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800" dirty="0" smtClean="0"/>
              <a:t>  (selon CCTB)                            </a:t>
            </a:r>
            <a:r>
              <a:rPr lang="fr-BE" sz="1800" dirty="0"/>
              <a:t>(descriptif et postes) </a:t>
            </a:r>
            <a:endParaRPr lang="fr-BE" sz="1800" dirty="0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628775"/>
            <a:ext cx="67691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H="1">
            <a:off x="1331913" y="4868863"/>
            <a:ext cx="252412" cy="6477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122738" y="4849813"/>
            <a:ext cx="0" cy="66675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32588" y="4840288"/>
            <a:ext cx="0" cy="66675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dirty="0" smtClean="0"/>
              <a:t>3 modes de travail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dirty="0" smtClean="0"/>
              <a:t>     </a:t>
            </a:r>
            <a:r>
              <a:rPr lang="fr-BE" dirty="0" smtClean="0">
                <a:solidFill>
                  <a:srgbClr val="B51569"/>
                </a:solidFill>
              </a:rPr>
              <a:t>source</a:t>
            </a:r>
            <a:r>
              <a:rPr lang="fr-BE" dirty="0" smtClean="0"/>
              <a:t>             </a:t>
            </a:r>
            <a:r>
              <a:rPr lang="fr-BE" dirty="0" smtClean="0">
                <a:solidFill>
                  <a:srgbClr val="0070C0"/>
                </a:solidFill>
              </a:rPr>
              <a:t>projet</a:t>
            </a:r>
            <a:r>
              <a:rPr lang="fr-BE" dirty="0" smtClean="0"/>
              <a:t>       </a:t>
            </a:r>
            <a:r>
              <a:rPr lang="fr-BE" dirty="0">
                <a:solidFill>
                  <a:srgbClr val="B51569"/>
                </a:solidFill>
              </a:rPr>
              <a:t>source</a:t>
            </a:r>
            <a:r>
              <a:rPr lang="fr-BE" dirty="0"/>
              <a:t>/</a:t>
            </a:r>
            <a:r>
              <a:rPr lang="fr-BE" dirty="0" smtClean="0">
                <a:solidFill>
                  <a:srgbClr val="0070C0"/>
                </a:solidFill>
              </a:rPr>
              <a:t>projet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2800" dirty="0" smtClean="0"/>
              <a:t>je sélectionne         je crée            je compare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2200" dirty="0" smtClean="0"/>
              <a:t>CCT, autre projet,                CSC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2200" dirty="0"/>
              <a:t>modèle de CSC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2276475"/>
            <a:ext cx="18716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2279650"/>
            <a:ext cx="18716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6238" y="2276475"/>
            <a:ext cx="18716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ccolade fermante 1"/>
          <p:cNvSpPr/>
          <p:nvPr/>
        </p:nvSpPr>
        <p:spPr>
          <a:xfrm>
            <a:off x="2555875" y="5300663"/>
            <a:ext cx="287338" cy="649287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cxnSp>
        <p:nvCxnSpPr>
          <p:cNvPr id="5" name="Connecteur en angle 4"/>
          <p:cNvCxnSpPr/>
          <p:nvPr/>
        </p:nvCxnSpPr>
        <p:spPr>
          <a:xfrm flipV="1">
            <a:off x="2916238" y="5445125"/>
            <a:ext cx="360362" cy="179388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Fiche identité du projet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Gestion des lots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Création de groupes de postes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Création de détails de quantités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Récapitulatif des </a:t>
            </a:r>
            <a:r>
              <a:rPr lang="fr-BE" dirty="0"/>
              <a:t>postes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Fenêtre de recherche textuelle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Fiches explicatives illustrées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Recherche contextuelle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Validation du projet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Historique</a:t>
            </a:r>
            <a:endParaRPr lang="en-GB" altLang="fr-FR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4925" y="1557338"/>
            <a:ext cx="7281863" cy="5257302"/>
            <a:chOff x="250825" y="1549838"/>
            <a:chExt cx="8729663" cy="5766519"/>
          </a:xfrm>
        </p:grpSpPr>
        <p:cxnSp>
          <p:nvCxnSpPr>
            <p:cNvPr id="5" name="Straight Connector 4"/>
            <p:cNvCxnSpPr>
              <a:stCxn id="12" idx="6"/>
              <a:endCxn id="13" idx="2"/>
            </p:cNvCxnSpPr>
            <p:nvPr/>
          </p:nvCxnSpPr>
          <p:spPr>
            <a:xfrm flipV="1">
              <a:off x="3212097" y="5587215"/>
              <a:ext cx="57474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3" idx="6"/>
              <a:endCxn id="14" idx="2"/>
            </p:cNvCxnSpPr>
            <p:nvPr/>
          </p:nvCxnSpPr>
          <p:spPr>
            <a:xfrm>
              <a:off x="3931481" y="5587215"/>
              <a:ext cx="5766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4" idx="6"/>
              <a:endCxn id="15" idx="2"/>
            </p:cNvCxnSpPr>
            <p:nvPr/>
          </p:nvCxnSpPr>
          <p:spPr>
            <a:xfrm>
              <a:off x="4650864" y="5587215"/>
              <a:ext cx="5766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6"/>
              <a:endCxn id="16" idx="2"/>
            </p:cNvCxnSpPr>
            <p:nvPr/>
          </p:nvCxnSpPr>
          <p:spPr>
            <a:xfrm flipV="1">
              <a:off x="5372151" y="5587215"/>
              <a:ext cx="5766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6"/>
              <a:endCxn id="17" idx="2"/>
            </p:cNvCxnSpPr>
            <p:nvPr/>
          </p:nvCxnSpPr>
          <p:spPr>
            <a:xfrm>
              <a:off x="6093438" y="5587215"/>
              <a:ext cx="57474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7" idx="6"/>
              <a:endCxn id="18" idx="2"/>
            </p:cNvCxnSpPr>
            <p:nvPr/>
          </p:nvCxnSpPr>
          <p:spPr>
            <a:xfrm flipV="1">
              <a:off x="6812821" y="5587215"/>
              <a:ext cx="57474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8" idx="6"/>
              <a:endCxn id="19" idx="2"/>
            </p:cNvCxnSpPr>
            <p:nvPr/>
          </p:nvCxnSpPr>
          <p:spPr>
            <a:xfrm>
              <a:off x="7532205" y="5587215"/>
              <a:ext cx="5766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/>
            </p:cNvSpPr>
            <p:nvPr/>
          </p:nvSpPr>
          <p:spPr>
            <a:xfrm>
              <a:off x="3069363" y="5515822"/>
              <a:ext cx="142734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3" name="Oval 12"/>
            <p:cNvSpPr>
              <a:spLocks/>
            </p:cNvSpPr>
            <p:nvPr/>
          </p:nvSpPr>
          <p:spPr>
            <a:xfrm>
              <a:off x="3786843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4508130" y="5515822"/>
              <a:ext cx="142734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5227513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5948800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6668183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7387567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108854" y="5515822"/>
              <a:ext cx="142734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6165" name="TextBox 23"/>
            <p:cNvSpPr txBox="1">
              <a:spLocks noChangeArrowheads="1"/>
            </p:cNvSpPr>
            <p:nvPr/>
          </p:nvSpPr>
          <p:spPr bwMode="auto">
            <a:xfrm rot="18865023">
              <a:off x="3582987" y="5942993"/>
              <a:ext cx="11668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2009</a:t>
              </a:r>
            </a:p>
          </p:txBody>
        </p:sp>
        <p:sp>
          <p:nvSpPr>
            <p:cNvPr id="6166" name="TextBox 24"/>
            <p:cNvSpPr txBox="1">
              <a:spLocks noChangeArrowheads="1"/>
            </p:cNvSpPr>
            <p:nvPr/>
          </p:nvSpPr>
          <p:spPr bwMode="auto">
            <a:xfrm rot="18944740">
              <a:off x="4949825" y="5942993"/>
              <a:ext cx="114776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2011</a:t>
              </a:r>
            </a:p>
          </p:txBody>
        </p:sp>
        <p:sp>
          <p:nvSpPr>
            <p:cNvPr id="6167" name="TextBox 25"/>
            <p:cNvSpPr txBox="1">
              <a:spLocks noChangeArrowheads="1"/>
            </p:cNvSpPr>
            <p:nvPr/>
          </p:nvSpPr>
          <p:spPr bwMode="auto">
            <a:xfrm rot="18865023">
              <a:off x="4434682" y="5894572"/>
              <a:ext cx="1009651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2010</a:t>
              </a:r>
            </a:p>
          </p:txBody>
        </p:sp>
        <p:sp>
          <p:nvSpPr>
            <p:cNvPr id="6168" name="TextBox 26"/>
            <p:cNvSpPr txBox="1">
              <a:spLocks noChangeArrowheads="1"/>
            </p:cNvSpPr>
            <p:nvPr/>
          </p:nvSpPr>
          <p:spPr bwMode="auto">
            <a:xfrm rot="18865023">
              <a:off x="6609557" y="5899336"/>
              <a:ext cx="996951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2013</a:t>
              </a:r>
            </a:p>
          </p:txBody>
        </p:sp>
        <p:sp>
          <p:nvSpPr>
            <p:cNvPr id="6169" name="TextBox 27"/>
            <p:cNvSpPr txBox="1">
              <a:spLocks noChangeArrowheads="1"/>
            </p:cNvSpPr>
            <p:nvPr/>
          </p:nvSpPr>
          <p:spPr bwMode="auto">
            <a:xfrm rot="18865023">
              <a:off x="2205037" y="5916004"/>
              <a:ext cx="1009651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2007</a:t>
              </a:r>
            </a:p>
          </p:txBody>
        </p:sp>
        <p:sp>
          <p:nvSpPr>
            <p:cNvPr id="6170" name="TextBox 28"/>
            <p:cNvSpPr txBox="1">
              <a:spLocks noChangeArrowheads="1"/>
            </p:cNvSpPr>
            <p:nvPr/>
          </p:nvSpPr>
          <p:spPr bwMode="auto">
            <a:xfrm rot="18865023">
              <a:off x="2964657" y="5916798"/>
              <a:ext cx="1009651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2008</a:t>
              </a:r>
            </a:p>
          </p:txBody>
        </p:sp>
        <p:sp>
          <p:nvSpPr>
            <p:cNvPr id="6171" name="TextBox 29"/>
            <p:cNvSpPr txBox="1">
              <a:spLocks noChangeArrowheads="1"/>
            </p:cNvSpPr>
            <p:nvPr/>
          </p:nvSpPr>
          <p:spPr bwMode="auto">
            <a:xfrm rot="18865023">
              <a:off x="5922169" y="5837424"/>
              <a:ext cx="90963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2012</a:t>
              </a:r>
            </a:p>
          </p:txBody>
        </p:sp>
        <p:sp>
          <p:nvSpPr>
            <p:cNvPr id="6172" name="TextBox 30"/>
            <p:cNvSpPr txBox="1">
              <a:spLocks noChangeArrowheads="1"/>
            </p:cNvSpPr>
            <p:nvPr/>
          </p:nvSpPr>
          <p:spPr bwMode="auto">
            <a:xfrm rot="18865023">
              <a:off x="7144543" y="5962837"/>
              <a:ext cx="1117601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2014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3160713" y="1772720"/>
              <a:ext cx="770768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74" name="TextBox 7168"/>
            <p:cNvSpPr txBox="1">
              <a:spLocks noChangeArrowheads="1"/>
            </p:cNvSpPr>
            <p:nvPr/>
          </p:nvSpPr>
          <p:spPr bwMode="auto">
            <a:xfrm>
              <a:off x="250825" y="1549838"/>
              <a:ext cx="2196906" cy="438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>
                  <a:latin typeface="Tahoma" pitchFamily="34" charset="0"/>
                </a:rPr>
                <a:t>Demande comité permanent </a:t>
              </a:r>
            </a:p>
            <a:p>
              <a:r>
                <a:rPr lang="en-GB" altLang="en-US" sz="1000">
                  <a:latin typeface="Tahoma" pitchFamily="34" charset="0"/>
                </a:rPr>
                <a:t>de concertation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3758296" y="2188881"/>
              <a:ext cx="49291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76" name="TextBox 45"/>
            <p:cNvSpPr txBox="1">
              <a:spLocks noChangeArrowheads="1"/>
            </p:cNvSpPr>
            <p:nvPr/>
          </p:nvSpPr>
          <p:spPr bwMode="auto">
            <a:xfrm>
              <a:off x="250825" y="2093423"/>
              <a:ext cx="241776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>
                  <a:latin typeface="Tahoma" pitchFamily="34" charset="0"/>
                </a:rPr>
                <a:t>Financement SPW/Secteur construction</a:t>
              </a:r>
            </a:p>
          </p:txBody>
        </p:sp>
        <p:sp>
          <p:nvSpPr>
            <p:cNvPr id="6177" name="TextBox 47"/>
            <p:cNvSpPr txBox="1">
              <a:spLocks noChangeArrowheads="1"/>
            </p:cNvSpPr>
            <p:nvPr/>
          </p:nvSpPr>
          <p:spPr bwMode="auto">
            <a:xfrm>
              <a:off x="250825" y="2497415"/>
              <a:ext cx="14922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>
                  <a:latin typeface="Tahoma" pitchFamily="34" charset="0"/>
                </a:rPr>
                <a:t>Rédaction classification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4169373" y="2615491"/>
              <a:ext cx="856409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79" name="Rectangle 7172"/>
            <p:cNvSpPr>
              <a:spLocks noChangeArrowheads="1"/>
            </p:cNvSpPr>
            <p:nvPr/>
          </p:nvSpPr>
          <p:spPr bwMode="auto">
            <a:xfrm>
              <a:off x="252413" y="2892240"/>
              <a:ext cx="17303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>
                  <a:latin typeface="Tahoma" pitchFamily="34" charset="0"/>
                </a:rPr>
                <a:t>Transposition contenu SWL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4938238" y="3047324"/>
              <a:ext cx="1010562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1" name="Rectangle 52"/>
            <p:cNvSpPr>
              <a:spLocks noChangeArrowheads="1"/>
            </p:cNvSpPr>
            <p:nvPr/>
          </p:nvSpPr>
          <p:spPr bwMode="auto">
            <a:xfrm>
              <a:off x="250825" y="3287064"/>
              <a:ext cx="24066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>
                  <a:latin typeface="Tahoma" pitchFamily="34" charset="0"/>
                </a:rPr>
                <a:t>Relecture, mise à jour normes, articles </a:t>
              </a:r>
            </a:p>
            <a:p>
              <a:r>
                <a:rPr lang="en-GB" altLang="en-US" sz="1000">
                  <a:latin typeface="Tahoma" pitchFamily="34" charset="0"/>
                </a:rPr>
                <a:t>complémentaires 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6019216" y="3449555"/>
              <a:ext cx="1368351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3" name="Rectangle 55"/>
            <p:cNvSpPr>
              <a:spLocks noChangeArrowheads="1"/>
            </p:cNvSpPr>
            <p:nvPr/>
          </p:nvSpPr>
          <p:spPr bwMode="auto">
            <a:xfrm>
              <a:off x="250825" y="3759200"/>
              <a:ext cx="24526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err="1">
                  <a:latin typeface="Tahoma" pitchFamily="34" charset="0"/>
                </a:rPr>
                <a:t>Développement</a:t>
              </a:r>
              <a:r>
                <a:rPr lang="en-GB" altLang="en-US" sz="1000" dirty="0">
                  <a:latin typeface="Tahoma" pitchFamily="34" charset="0"/>
                </a:rPr>
                <a:t> des </a:t>
              </a:r>
              <a:r>
                <a:rPr lang="en-GB" altLang="en-US" sz="1000" dirty="0" err="1">
                  <a:latin typeface="Tahoma" pitchFamily="34" charset="0"/>
                </a:rPr>
                <a:t>outils</a:t>
              </a:r>
              <a:r>
                <a:rPr lang="en-GB" altLang="en-US" sz="1000" dirty="0">
                  <a:latin typeface="Tahoma" pitchFamily="34" charset="0"/>
                </a:rPr>
                <a:t> </a:t>
              </a:r>
              <a:r>
                <a:rPr lang="en-GB" altLang="en-US" sz="1000" dirty="0" err="1">
                  <a:latin typeface="Tahoma" pitchFamily="34" charset="0"/>
                </a:rPr>
                <a:t>informatiques</a:t>
              </a:r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6411261" y="3881388"/>
              <a:ext cx="1292225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5" name="Rectangle 55"/>
            <p:cNvSpPr>
              <a:spLocks noChangeArrowheads="1"/>
            </p:cNvSpPr>
            <p:nvPr/>
          </p:nvSpPr>
          <p:spPr bwMode="auto">
            <a:xfrm>
              <a:off x="250825" y="4119563"/>
              <a:ext cx="81756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>
                  <a:latin typeface="Tahoma" pitchFamily="34" charset="0"/>
                </a:rPr>
                <a:t>Finalisation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7100194" y="4241830"/>
              <a:ext cx="1048625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43" idx="2"/>
            </p:cNvCxnSpPr>
            <p:nvPr/>
          </p:nvCxnSpPr>
          <p:spPr>
            <a:xfrm>
              <a:off x="8261104" y="5592438"/>
              <a:ext cx="5766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/>
            </p:cNvSpPr>
            <p:nvPr/>
          </p:nvSpPr>
          <p:spPr>
            <a:xfrm>
              <a:off x="8837753" y="5521047"/>
              <a:ext cx="142735" cy="14452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6189" name="TextBox 30"/>
            <p:cNvSpPr txBox="1">
              <a:spLocks noChangeArrowheads="1"/>
            </p:cNvSpPr>
            <p:nvPr/>
          </p:nvSpPr>
          <p:spPr bwMode="auto">
            <a:xfrm rot="18865023">
              <a:off x="7871619" y="6000937"/>
              <a:ext cx="1117601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>
                  <a:latin typeface="London Tube"/>
                </a:rPr>
                <a:t>2015</a:t>
              </a:r>
            </a:p>
          </p:txBody>
        </p:sp>
        <p:sp>
          <p:nvSpPr>
            <p:cNvPr id="45" name="Rectangle 55"/>
            <p:cNvSpPr>
              <a:spLocks noChangeArrowheads="1"/>
            </p:cNvSpPr>
            <p:nvPr/>
          </p:nvSpPr>
          <p:spPr bwMode="auto">
            <a:xfrm rot="18549791">
              <a:off x="7042365" y="6365198"/>
              <a:ext cx="1238172" cy="66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000" dirty="0" smtClean="0">
                  <a:cs typeface="+mn-cs"/>
                </a:rPr>
                <a:t> </a:t>
              </a:r>
              <a:r>
                <a:rPr lang="en-GB" altLang="en-US" sz="1000" dirty="0" smtClean="0">
                  <a:solidFill>
                    <a:schemeClr val="accent2">
                      <a:lumMod val="75000"/>
                    </a:schemeClr>
                  </a:solidFill>
                  <a:cs typeface="+mn-cs"/>
                </a:rPr>
                <a:t>APPLICATION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000" dirty="0" smtClean="0">
                  <a:solidFill>
                    <a:schemeClr val="accent2">
                      <a:lumMod val="75000"/>
                    </a:schemeClr>
                  </a:solidFill>
                  <a:cs typeface="+mn-cs"/>
                </a:rPr>
                <a:t>RW – SWL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45" idx="3"/>
            </p:cNvCxnSpPr>
            <p:nvPr/>
          </p:nvCxnSpPr>
          <p:spPr bwMode="auto">
            <a:xfrm flipV="1">
              <a:off x="8088768" y="5613339"/>
              <a:ext cx="461445" cy="60392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48" name="Rectangle 55"/>
          <p:cNvSpPr>
            <a:spLocks noChangeArrowheads="1"/>
          </p:cNvSpPr>
          <p:nvPr/>
        </p:nvSpPr>
        <p:spPr bwMode="auto">
          <a:xfrm>
            <a:off x="34925" y="4695105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000" dirty="0" err="1" smtClean="0">
                <a:latin typeface="Tahoma" pitchFamily="34" charset="0"/>
              </a:rPr>
              <a:t>Mise</a:t>
            </a:r>
            <a:r>
              <a:rPr lang="en-GB" altLang="en-US" sz="1000" dirty="0" smtClean="0">
                <a:latin typeface="Tahoma" pitchFamily="34" charset="0"/>
              </a:rPr>
              <a:t> à jour CCTB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967538" y="4864968"/>
            <a:ext cx="557212" cy="0"/>
          </a:xfrm>
          <a:prstGeom prst="line">
            <a:avLst/>
          </a:prstGeom>
          <a:ln>
            <a:prstDash val="dash"/>
            <a:headEnd type="oval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35496" y="4293096"/>
            <a:ext cx="1087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000" dirty="0" err="1">
                <a:latin typeface="Tahoma" pitchFamily="34" charset="0"/>
              </a:rPr>
              <a:t>Suivi</a:t>
            </a:r>
            <a:r>
              <a:rPr lang="en-GB" altLang="en-US" sz="1000" dirty="0">
                <a:latin typeface="Tahoma" pitchFamily="34" charset="0"/>
              </a:rPr>
              <a:t> </a:t>
            </a:r>
            <a:r>
              <a:rPr lang="en-GB" altLang="en-US" sz="1000" dirty="0" err="1">
                <a:latin typeface="Tahoma" pitchFamily="34" charset="0"/>
              </a:rPr>
              <a:t>en</a:t>
            </a:r>
            <a:r>
              <a:rPr lang="en-GB" altLang="en-US" sz="1000" dirty="0">
                <a:latin typeface="Tahoma" pitchFamily="34" charset="0"/>
              </a:rPr>
              <a:t> </a:t>
            </a:r>
            <a:r>
              <a:rPr lang="en-GB" altLang="en-US" sz="1000" dirty="0" err="1">
                <a:latin typeface="Tahoma" pitchFamily="34" charset="0"/>
              </a:rPr>
              <a:t>continu</a:t>
            </a:r>
            <a:endParaRPr lang="en-GB" altLang="en-US" sz="1000" dirty="0">
              <a:latin typeface="Tahoma" pitchFamily="34" charset="0"/>
            </a:endParaRPr>
          </a:p>
        </p:txBody>
      </p:sp>
      <p:cxnSp>
        <p:nvCxnSpPr>
          <p:cNvPr id="52" name="Straight Connector 47"/>
          <p:cNvCxnSpPr/>
          <p:nvPr/>
        </p:nvCxnSpPr>
        <p:spPr bwMode="auto">
          <a:xfrm>
            <a:off x="6717284" y="4462959"/>
            <a:ext cx="808037" cy="0"/>
          </a:xfrm>
          <a:prstGeom prst="line">
            <a:avLst/>
          </a:prstGeom>
          <a:ln>
            <a:prstDash val="dash"/>
            <a:headEnd type="oval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Rectangle 55"/>
          <p:cNvSpPr>
            <a:spLocks noChangeArrowheads="1"/>
          </p:cNvSpPr>
          <p:nvPr/>
        </p:nvSpPr>
        <p:spPr bwMode="auto">
          <a:xfrm rot="18549791">
            <a:off x="5977737" y="6012425"/>
            <a:ext cx="10919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APPLICATION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CFWB</a:t>
            </a:r>
          </a:p>
        </p:txBody>
      </p:sp>
      <p:cxnSp>
        <p:nvCxnSpPr>
          <p:cNvPr id="54" name="Straight Arrow Connector 45"/>
          <p:cNvCxnSpPr>
            <a:stCxn id="53" idx="3"/>
          </p:cNvCxnSpPr>
          <p:nvPr/>
        </p:nvCxnSpPr>
        <p:spPr bwMode="auto">
          <a:xfrm flipV="1">
            <a:off x="6868525" y="5301209"/>
            <a:ext cx="396557" cy="5648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Recherche contextuelle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fr-BE" altLang="fr-FR" sz="3000" smtClean="0"/>
              <a:t>Retrouver des documents pertinents en lien avec le contexte de l’élément sélectionné.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fr-BE" altLang="fr-FR" sz="240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fr-BE" altLang="fr-FR" sz="2400" smtClean="0"/>
              <a:t>Liste des mots clés liés à l’élément</a:t>
            </a:r>
          </a:p>
          <a:p>
            <a:pPr marL="0" indent="0" eaLnBrk="1" hangingPunct="1">
              <a:buFont typeface="Arial" pitchFamily="34" charset="0"/>
              <a:buNone/>
            </a:pPr>
            <a:endParaRPr lang="fr-BE" altLang="fr-FR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fr-BE" altLang="fr-FR" sz="2400" smtClean="0"/>
              <a:t>                                 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fr-BE" altLang="fr-FR" sz="2400" smtClean="0"/>
              <a:t>                             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fr-BE" altLang="fr-FR" sz="2400" smtClean="0"/>
              <a:t>			Liste de résultats sur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fr-BE" altLang="fr-FR" sz="2400" smtClean="0"/>
              <a:t>			moteur de recherche CSTC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2708275"/>
            <a:ext cx="21621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3727450"/>
            <a:ext cx="18716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Validation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fr-BE" dirty="0"/>
              <a:t>M</a:t>
            </a:r>
            <a:r>
              <a:rPr lang="fr-BE" dirty="0" smtClean="0"/>
              <a:t>inimiser le risque de contradictions, d’incohérences, d’oublis ou erreurs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fr-BE" dirty="0" smtClean="0"/>
              <a:t>Test anomalies sur</a:t>
            </a:r>
          </a:p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endParaRPr lang="fr-BE" dirty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fr-BE" dirty="0" smtClean="0"/>
              <a:t>Erreurs non bloquantes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fr-BE" dirty="0" smtClean="0"/>
              <a:t>Erreurs bloquantes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0200" y="2636838"/>
            <a:ext cx="3311525" cy="237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2229" name="ZoneTexte 4"/>
          <p:cNvSpPr txBox="1">
            <a:spLocks noChangeArrowheads="1"/>
          </p:cNvSpPr>
          <p:nvPr/>
        </p:nvSpPr>
        <p:spPr bwMode="auto">
          <a:xfrm>
            <a:off x="4146550" y="2679700"/>
            <a:ext cx="33131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lots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groupes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postes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codes de mesurage des postes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quantités des postes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prix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7275" y="4467225"/>
            <a:ext cx="25923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7275" y="5157788"/>
            <a:ext cx="25844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Génération documents</a:t>
            </a:r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Impressions rapides</a:t>
            </a:r>
          </a:p>
          <a:p>
            <a:pPr eaLnBrk="1" hangingPunct="1"/>
            <a:r>
              <a:rPr lang="fr-BE" altLang="fr-FR" smtClean="0"/>
              <a:t>Génération documents</a:t>
            </a:r>
          </a:p>
          <a:p>
            <a:pPr eaLnBrk="1" hangingPunct="1"/>
            <a:endParaRPr lang="fr-BE" altLang="fr-FR" smtClean="0"/>
          </a:p>
          <a:p>
            <a:pPr eaLnBrk="1" hangingPunct="1"/>
            <a:endParaRPr lang="fr-BE" altLang="fr-FR" smtClean="0"/>
          </a:p>
          <a:p>
            <a:pPr eaLnBrk="1" hangingPunct="1"/>
            <a:r>
              <a:rPr lang="fr-BE" altLang="fr-FR" smtClean="0"/>
              <a:t>Version temporaire ou définitive</a:t>
            </a:r>
          </a:p>
          <a:p>
            <a:pPr eaLnBrk="1" hangingPunct="1"/>
            <a:r>
              <a:rPr lang="fr-BE" altLang="fr-FR" smtClean="0"/>
              <a:t>Options et modèles multiples </a:t>
            </a:r>
          </a:p>
          <a:p>
            <a:pPr eaLnBrk="1" hangingPunct="1"/>
            <a:r>
              <a:rPr lang="fr-BE" altLang="fr-FR" smtClean="0"/>
              <a:t>docX et xlsX</a:t>
            </a:r>
          </a:p>
          <a:p>
            <a:pPr eaLnBrk="1" hangingPunct="1"/>
            <a:endParaRPr lang="fr-BE" altLang="fr-FR" smtClean="0"/>
          </a:p>
        </p:txBody>
      </p:sp>
      <p:sp>
        <p:nvSpPr>
          <p:cNvPr id="53252" name="ZoneTexte 3"/>
          <p:cNvSpPr txBox="1">
            <a:spLocks noChangeArrowheads="1"/>
          </p:cNvSpPr>
          <p:nvPr/>
        </p:nvSpPr>
        <p:spPr bwMode="auto">
          <a:xfrm>
            <a:off x="4859338" y="2349500"/>
            <a:ext cx="2657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Clauses administratives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Clauses techniques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Métré récapitulatif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Métré estimatif</a:t>
            </a:r>
          </a:p>
          <a:p>
            <a:pPr marL="285750" indent="-285750">
              <a:buFont typeface="Calibri" pitchFamily="34" charset="0"/>
              <a:buChar char="‐"/>
            </a:pPr>
            <a:r>
              <a:rPr lang="fr-BE" altLang="fr-FR"/>
              <a:t>Métré détaillé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fr-FR" sz="5400" smtClean="0"/>
              <a:t>V</a:t>
            </a:r>
            <a:r>
              <a:rPr lang="fr-BE" altLang="fr-FR" smtClean="0"/>
              <a:t>ITRU</a:t>
            </a:r>
            <a:r>
              <a:rPr lang="fr-BE" altLang="fr-FR" sz="5400" smtClean="0"/>
              <a:t>V</a:t>
            </a:r>
            <a:endParaRPr lang="fr-BE" altLang="fr-FR" smtClean="0"/>
          </a:p>
        </p:txBody>
      </p:sp>
      <p:sp>
        <p:nvSpPr>
          <p:cNvPr id="542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BE" altLang="fr-FR" sz="2800" smtClean="0"/>
              <a:t>    CCTB + VitruV = outils d’</a:t>
            </a:r>
            <a:r>
              <a:rPr lang="fr-BE" altLang="fr-FR" sz="2800" b="1" u="sng" smtClean="0"/>
              <a:t>aide</a:t>
            </a:r>
            <a:r>
              <a:rPr lang="fr-BE" altLang="fr-FR" sz="2800" smtClean="0"/>
              <a:t> d’élaboration</a:t>
            </a:r>
          </a:p>
          <a:p>
            <a:pPr marL="0" indent="0">
              <a:buFont typeface="Arial" pitchFamily="34" charset="0"/>
              <a:buNone/>
            </a:pPr>
            <a:r>
              <a:rPr lang="fr-BE" altLang="fr-FR" sz="2800" smtClean="0"/>
              <a:t>                              </a:t>
            </a:r>
            <a:r>
              <a:rPr lang="fr-BE" altLang="fr-FR" sz="2800" b="1" smtClean="0">
                <a:solidFill>
                  <a:srgbClr val="FF0000"/>
                </a:solidFill>
              </a:rPr>
              <a:t>≠ guides de création de projet</a:t>
            </a:r>
          </a:p>
          <a:p>
            <a:pPr marL="0" indent="0">
              <a:buFont typeface="Arial" pitchFamily="34" charset="0"/>
              <a:buNone/>
            </a:pPr>
            <a:r>
              <a:rPr lang="fr-BE" altLang="fr-FR" sz="2800" b="1" smtClean="0">
                <a:solidFill>
                  <a:srgbClr val="FF0000"/>
                </a:solidFill>
              </a:rPr>
              <a:t>                              ≠ garantie projet sans erreur                           </a:t>
            </a:r>
          </a:p>
          <a:p>
            <a:pPr marL="0" indent="0">
              <a:buFont typeface="Arial" pitchFamily="34" charset="0"/>
              <a:buNone/>
            </a:pPr>
            <a:endParaRPr lang="fr-BE" altLang="fr-FR" sz="2800" smtClean="0"/>
          </a:p>
          <a:p>
            <a:pPr marL="0" indent="0">
              <a:buFont typeface="Arial" pitchFamily="34" charset="0"/>
              <a:buNone/>
            </a:pPr>
            <a:r>
              <a:rPr lang="fr-BE" altLang="fr-FR" sz="2800" smtClean="0"/>
              <a:t>                            CCTB = cahier des charges type</a:t>
            </a:r>
          </a:p>
          <a:p>
            <a:pPr marL="0" indent="0">
              <a:buFont typeface="Arial" pitchFamily="34" charset="0"/>
              <a:buNone/>
            </a:pPr>
            <a:r>
              <a:rPr lang="fr-BE" altLang="fr-FR" sz="2800" smtClean="0"/>
              <a:t>                                      </a:t>
            </a:r>
            <a:r>
              <a:rPr lang="fr-BE" altLang="fr-FR" sz="2800" b="1" smtClean="0">
                <a:solidFill>
                  <a:srgbClr val="FF0000"/>
                </a:solidFill>
              </a:rPr>
              <a:t>≠ cahier des charges de</a:t>
            </a:r>
          </a:p>
          <a:p>
            <a:pPr marL="0" indent="0">
              <a:buFont typeface="Arial" pitchFamily="34" charset="0"/>
              <a:buNone/>
            </a:pPr>
            <a:r>
              <a:rPr lang="fr-BE" altLang="fr-FR" sz="2800" b="1" smtClean="0">
                <a:solidFill>
                  <a:srgbClr val="FF0000"/>
                </a:solidFill>
              </a:rPr>
              <a:t>                                         performances</a:t>
            </a:r>
          </a:p>
          <a:p>
            <a:pPr marL="0" indent="0">
              <a:buFont typeface="Arial" pitchFamily="34" charset="0"/>
              <a:buNone/>
            </a:pPr>
            <a:endParaRPr lang="fr-BE" altLang="fr-FR" sz="1200" smtClean="0"/>
          </a:p>
          <a:p>
            <a:pPr marL="0" indent="0">
              <a:buFont typeface="Arial" pitchFamily="34" charset="0"/>
              <a:buNone/>
            </a:pPr>
            <a:r>
              <a:rPr lang="fr-BE" altLang="fr-FR" sz="2800" smtClean="0"/>
              <a:t>Rédacteur = auteur de projet </a:t>
            </a:r>
            <a:r>
              <a:rPr lang="fr-BE" altLang="fr-FR" sz="2800" b="1" u="sng" smtClean="0"/>
              <a:t>professionnel</a:t>
            </a:r>
            <a:r>
              <a:rPr lang="fr-BE" altLang="fr-FR" sz="2800" smtClean="0"/>
              <a:t>,</a:t>
            </a:r>
          </a:p>
          <a:p>
            <a:pPr marL="0" indent="0">
              <a:buFont typeface="Arial" pitchFamily="34" charset="0"/>
              <a:buNone/>
            </a:pPr>
            <a:r>
              <a:rPr lang="fr-BE" altLang="fr-FR" sz="2800" smtClean="0"/>
              <a:t>               </a:t>
            </a:r>
            <a:r>
              <a:rPr lang="fr-BE" altLang="fr-FR" sz="2800" b="1" u="sng" smtClean="0"/>
              <a:t>compétent</a:t>
            </a:r>
            <a:r>
              <a:rPr lang="fr-BE" altLang="fr-FR" sz="2800" smtClean="0"/>
              <a:t>, </a:t>
            </a:r>
            <a:r>
              <a:rPr lang="fr-BE" altLang="fr-FR" sz="2800" b="1" u="sng" smtClean="0"/>
              <a:t>responsable</a:t>
            </a:r>
            <a:r>
              <a:rPr lang="fr-BE" altLang="fr-FR" sz="2800" smtClean="0"/>
              <a:t>, </a:t>
            </a:r>
            <a:r>
              <a:rPr lang="fr-BE" altLang="fr-FR" sz="2800" b="1" u="sng" smtClean="0"/>
              <a:t>indépendant</a:t>
            </a:r>
          </a:p>
        </p:txBody>
      </p:sp>
      <p:pic>
        <p:nvPicPr>
          <p:cNvPr id="54276" name="Picture 2" descr="C:\Users\Mon PC\AppData\Local\Microsoft\Windows\Temporary Internet Files\Content.IE5\1U41FVUF\MC900411320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2636838"/>
            <a:ext cx="1968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600" smtClean="0"/>
              <a:t>Le site  http://batiments.wallonie.be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Plateforme centrale du </a:t>
            </a:r>
            <a:r>
              <a:rPr lang="fr-BE" b="1" dirty="0"/>
              <a:t>CCTB </a:t>
            </a: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Informations et téléchargements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225" y="1268413"/>
            <a:ext cx="72866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600" smtClean="0"/>
              <a:t>Le site  http://batiments.wallonie.be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Newsletter, actualités, contacts,         liens utiles, …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050" y="1268413"/>
            <a:ext cx="728662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600" smtClean="0"/>
              <a:t>Le site  http://batiments.wallonie.be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Consultation directe du CCTB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050" y="1266825"/>
            <a:ext cx="72866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600" smtClean="0"/>
              <a:t>Le site  http://batiments.wallonie.be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CCTB Versions doc, </a:t>
            </a:r>
            <a:r>
              <a:rPr lang="fr-BE" b="1" dirty="0" err="1" smtClean="0"/>
              <a:t>pdf</a:t>
            </a:r>
            <a:r>
              <a:rPr lang="fr-BE" b="1" dirty="0" smtClean="0"/>
              <a:t>, html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Archives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225" y="1266825"/>
            <a:ext cx="72866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600" smtClean="0"/>
              <a:t>Le site  http://batiments.wallonie.be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Téléchargement </a:t>
            </a:r>
            <a:r>
              <a:rPr lang="fr-BE" b="1" dirty="0" err="1" smtClean="0"/>
              <a:t>VitruV</a:t>
            </a: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Fiches &amp; manuels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225" y="1263650"/>
            <a:ext cx="7302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z="3600" smtClean="0"/>
              <a:t>Le site  http://batiments.wallonie.be</a:t>
            </a:r>
            <a:endParaRPr lang="fr-BE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BE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BE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Aide, FAQ, supports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/>
              <a:t>Formations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225" y="1263650"/>
            <a:ext cx="7302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Mise en place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u="sng" dirty="0" smtClean="0"/>
              <a:t>28 novembre 2013</a:t>
            </a:r>
            <a:r>
              <a:rPr lang="fr-BE" dirty="0" smtClean="0"/>
              <a:t> : décision du GW</a:t>
            </a:r>
          </a:p>
          <a:p>
            <a:r>
              <a:rPr lang="fr-BE" u="sng" dirty="0" smtClean="0"/>
              <a:t>11 février 2014 </a:t>
            </a:r>
            <a:r>
              <a:rPr lang="fr-BE" dirty="0" smtClean="0"/>
              <a:t>: lancement CCTB 2022</a:t>
            </a:r>
          </a:p>
          <a:p>
            <a:r>
              <a:rPr lang="fr-BE" u="sng" dirty="0" smtClean="0"/>
              <a:t>15 mai 2014 </a:t>
            </a:r>
            <a:r>
              <a:rPr lang="fr-BE" dirty="0" smtClean="0"/>
              <a:t>: décision du Gouvernement de la CFWB</a:t>
            </a:r>
          </a:p>
          <a:p>
            <a:r>
              <a:rPr lang="fr-BE" u="sng" dirty="0" smtClean="0"/>
              <a:t>1</a:t>
            </a:r>
            <a:r>
              <a:rPr lang="fr-BE" u="sng" baseline="30000" dirty="0" smtClean="0"/>
              <a:t>er</a:t>
            </a:r>
            <a:r>
              <a:rPr lang="fr-BE" u="sng" dirty="0" smtClean="0"/>
              <a:t> juillet 2014 </a:t>
            </a:r>
            <a:r>
              <a:rPr lang="fr-BE" dirty="0" smtClean="0"/>
              <a:t>: objectif application systématique SPW-SWL</a:t>
            </a:r>
          </a:p>
          <a:p>
            <a:r>
              <a:rPr lang="fr-BE" u="sng" dirty="0" smtClean="0"/>
              <a:t>1</a:t>
            </a:r>
            <a:r>
              <a:rPr lang="fr-BE" u="sng" baseline="30000" dirty="0" smtClean="0"/>
              <a:t>er</a:t>
            </a:r>
            <a:r>
              <a:rPr lang="fr-BE" u="sng" dirty="0" smtClean="0"/>
              <a:t> juillet 2015 </a:t>
            </a:r>
            <a:r>
              <a:rPr lang="fr-BE" dirty="0" smtClean="0"/>
              <a:t>: objectif application systématique CFWB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Formations / supports</a:t>
            </a:r>
            <a:endParaRPr lang="fr-BE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2800" dirty="0" smtClean="0"/>
          </a:p>
          <a:p>
            <a:endParaRPr lang="fr-BE" sz="2800" dirty="0"/>
          </a:p>
          <a:p>
            <a:endParaRPr lang="fr-BE" sz="2800" dirty="0" smtClean="0"/>
          </a:p>
          <a:p>
            <a:endParaRPr lang="fr-BE" sz="2800" dirty="0"/>
          </a:p>
          <a:p>
            <a:endParaRPr lang="fr-BE" sz="2800" dirty="0" smtClean="0"/>
          </a:p>
          <a:p>
            <a:endParaRPr lang="fr-BE" sz="2800" dirty="0"/>
          </a:p>
          <a:p>
            <a:endParaRPr lang="fr-BE" sz="2800" dirty="0" smtClean="0"/>
          </a:p>
          <a:p>
            <a:endParaRPr lang="fr-BE" sz="2800" dirty="0"/>
          </a:p>
          <a:p>
            <a:r>
              <a:rPr lang="fr-BE" sz="2800" dirty="0" smtClean="0"/>
              <a:t>Liège, Namur, Mons (Bruxelles, Libramont)</a:t>
            </a:r>
            <a:endParaRPr lang="fr-BE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058025" cy="418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4510336" y="3285053"/>
            <a:ext cx="2088232" cy="25202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510336" y="3285053"/>
            <a:ext cx="2088232" cy="25202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36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Helpdesks / supports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96" y="1600200"/>
            <a:ext cx="64894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71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Quelques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chiffres</a:t>
            </a:r>
            <a:endParaRPr lang="en-GB" alt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Téléchargements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 VitruV:</a:t>
            </a:r>
          </a:p>
          <a:p>
            <a:pPr eaLnBrk="1" hangingPunct="1">
              <a:defRPr/>
            </a:pPr>
            <a:endParaRPr lang="en-GB" sz="2800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Utilisateurs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 VitruV:</a:t>
            </a:r>
          </a:p>
          <a:p>
            <a:pPr eaLnBrk="1" hangingPunct="1">
              <a:defRPr/>
            </a:pPr>
            <a:endParaRPr lang="en-GB" sz="2800" kern="0" dirty="0" smtClean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Sessions de formations: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kern="0" dirty="0">
                <a:solidFill>
                  <a:srgbClr val="4C4C4C"/>
                </a:solidFill>
                <a:latin typeface="Verdana"/>
              </a:rPr>
              <a:t>		</a:t>
            </a:r>
          </a:p>
          <a:p>
            <a:pPr eaLnBrk="1" hangingPunct="1">
              <a:defRPr/>
            </a:pP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Heures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 de formations: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	</a:t>
            </a:r>
          </a:p>
          <a:p>
            <a:pPr eaLnBrk="1" hangingPunct="1">
              <a:defRPr/>
            </a:pPr>
            <a:endParaRPr lang="en-GB" sz="2800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Personnes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formées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: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	</a:t>
            </a:r>
            <a:endParaRPr lang="en-GB" sz="2800" kern="0" dirty="0" smtClean="0">
              <a:solidFill>
                <a:srgbClr val="4C4C4C"/>
              </a:solidFill>
              <a:latin typeface="Verdana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kern="0" dirty="0">
                <a:solidFill>
                  <a:srgbClr val="4C4C4C"/>
                </a:solidFill>
                <a:latin typeface="Verdana"/>
              </a:rPr>
              <a:t>			</a:t>
            </a:r>
          </a:p>
          <a:p>
            <a:pPr eaLnBrk="1" hangingPunct="1">
              <a:defRPr/>
            </a:pP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Questions </a:t>
            </a: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traitées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:		</a:t>
            </a:r>
            <a:endParaRPr lang="en-GB" sz="2800" kern="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625" y="1484313"/>
            <a:ext cx="287972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600" dirty="0" smtClean="0">
                <a:solidFill>
                  <a:srgbClr val="FF0000"/>
                </a:solidFill>
                <a:latin typeface="Tahoma" pitchFamily="34" charset="0"/>
              </a:rPr>
              <a:t>&gt;2000</a:t>
            </a:r>
          </a:p>
          <a:p>
            <a:endParaRPr lang="en-GB" altLang="en-US" sz="26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altLang="en-US" sz="2600" dirty="0" smtClean="0">
                <a:solidFill>
                  <a:srgbClr val="FF0000"/>
                </a:solidFill>
                <a:latin typeface="Tahoma" pitchFamily="34" charset="0"/>
              </a:rPr>
              <a:t>3-4000 ?</a:t>
            </a:r>
          </a:p>
          <a:p>
            <a:endParaRPr lang="en-GB" altLang="en-US" sz="26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altLang="en-US" sz="2600" dirty="0" smtClean="0">
                <a:solidFill>
                  <a:srgbClr val="FF0000"/>
                </a:solidFill>
                <a:latin typeface="Tahoma" pitchFamily="34" charset="0"/>
              </a:rPr>
              <a:t>~30</a:t>
            </a:r>
          </a:p>
          <a:p>
            <a:endParaRPr lang="en-GB" altLang="en-US" sz="26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altLang="en-US" sz="2600" dirty="0">
                <a:solidFill>
                  <a:srgbClr val="FF0000"/>
                </a:solidFill>
                <a:latin typeface="Tahoma" pitchFamily="34" charset="0"/>
              </a:rPr>
              <a:t>~100</a:t>
            </a:r>
          </a:p>
          <a:p>
            <a:endParaRPr lang="en-GB" altLang="en-US" sz="2600" dirty="0">
              <a:latin typeface="Tahoma" pitchFamily="34" charset="0"/>
            </a:endParaRPr>
          </a:p>
          <a:p>
            <a:r>
              <a:rPr lang="en-GB" altLang="en-US" sz="2600" dirty="0" smtClean="0">
                <a:solidFill>
                  <a:srgbClr val="FF0000"/>
                </a:solidFill>
                <a:latin typeface="Tahoma" pitchFamily="34" charset="0"/>
              </a:rPr>
              <a:t>~2500</a:t>
            </a:r>
          </a:p>
          <a:p>
            <a:endParaRPr lang="en-GB" altLang="en-US" sz="26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altLang="en-US" sz="2600" dirty="0">
                <a:solidFill>
                  <a:srgbClr val="FF0000"/>
                </a:solidFill>
                <a:latin typeface="Tahoma" pitchFamily="34" charset="0"/>
              </a:rPr>
              <a:t>~1000</a:t>
            </a:r>
          </a:p>
        </p:txBody>
      </p:sp>
    </p:spTree>
    <p:extLst>
      <p:ext uri="{BB962C8B-B14F-4D97-AF65-F5344CB8AC3E}">
        <p14:creationId xmlns:p14="http://schemas.microsoft.com/office/powerpoint/2010/main" xmlns="" val="16559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938" y="-209550"/>
            <a:ext cx="9151938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ZoneTexte 4"/>
          <p:cNvSpPr txBox="1">
            <a:spLocks noChangeArrowheads="1"/>
          </p:cNvSpPr>
          <p:nvPr/>
        </p:nvSpPr>
        <p:spPr bwMode="auto">
          <a:xfrm>
            <a:off x="390525" y="222250"/>
            <a:ext cx="4248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baseline="30000" dirty="0" smtClean="0"/>
              <a:t>jeudi </a:t>
            </a:r>
            <a:r>
              <a:rPr lang="fr-FR" b="1" baseline="30000" dirty="0"/>
              <a:t>26 </a:t>
            </a:r>
            <a:r>
              <a:rPr lang="fr-FR" b="1" baseline="30000" dirty="0" smtClean="0"/>
              <a:t>mars2015</a:t>
            </a:r>
            <a:endParaRPr lang="fr-FR" b="1" baseline="30000" dirty="0"/>
          </a:p>
          <a:p>
            <a:pPr algn="ctr"/>
            <a:r>
              <a:rPr lang="fr-FR" sz="2000" b="1" baseline="30000" dirty="0" smtClean="0">
                <a:solidFill>
                  <a:srgbClr val="FF0000"/>
                </a:solidFill>
              </a:rPr>
              <a:t>Colloque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 Accès aux Normes</a:t>
            </a:r>
            <a:endParaRPr lang="fr-FR" sz="2000" b="1" baseline="30000" dirty="0">
              <a:solidFill>
                <a:srgbClr val="FF0000"/>
              </a:solidFill>
            </a:endParaRPr>
          </a:p>
          <a:p>
            <a:pPr algn="ctr"/>
            <a:endParaRPr lang="fr-FR" altLang="fr-FR" sz="2000" b="1" baseline="30000" dirty="0">
              <a:solidFill>
                <a:srgbClr val="000000"/>
              </a:solidFill>
            </a:endParaRPr>
          </a:p>
          <a:p>
            <a:pPr algn="ctr"/>
            <a:r>
              <a:rPr lang="fr-FR" altLang="fr-FR" sz="1600" b="1" baseline="30000" dirty="0">
                <a:solidFill>
                  <a:srgbClr val="000000"/>
                </a:solidFill>
              </a:rPr>
              <a:t>Un nouvel outil au service de la construction durable</a:t>
            </a:r>
            <a:endParaRPr lang="fr-BE" altLang="fr-FR" sz="1600" dirty="0">
              <a:solidFill>
                <a:srgbClr val="000000"/>
              </a:solidFill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-107950" y="1157288"/>
            <a:ext cx="540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3600" b="1" baseline="30000" dirty="0">
                <a:solidFill>
                  <a:srgbClr val="00B050"/>
                </a:solidFill>
              </a:rPr>
              <a:t>Cahier des charges Type-Bâtiments 2022</a:t>
            </a:r>
          </a:p>
        </p:txBody>
      </p:sp>
      <p:sp>
        <p:nvSpPr>
          <p:cNvPr id="61445" name="ZoneTexte 11"/>
          <p:cNvSpPr txBox="1">
            <a:spLocks noChangeArrowheads="1"/>
          </p:cNvSpPr>
          <p:nvPr/>
        </p:nvSpPr>
        <p:spPr bwMode="auto">
          <a:xfrm>
            <a:off x="606425" y="1989138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en-US" sz="7200" b="1">
                <a:solidFill>
                  <a:srgbClr val="FF0000"/>
                </a:solidFill>
              </a:rPr>
              <a:t>MERCI !</a:t>
            </a:r>
            <a:endParaRPr lang="fr-BE" altLang="fr-FR" sz="7200" b="1">
              <a:solidFill>
                <a:srgbClr val="FF0000"/>
              </a:solidFill>
            </a:endParaRPr>
          </a:p>
        </p:txBody>
      </p:sp>
      <p:sp>
        <p:nvSpPr>
          <p:cNvPr id="61446" name="ZoneTexte 12"/>
          <p:cNvSpPr txBox="1">
            <a:spLocks noChangeArrowheads="1"/>
          </p:cNvSpPr>
          <p:nvPr/>
        </p:nvSpPr>
        <p:spPr bwMode="auto">
          <a:xfrm>
            <a:off x="6444208" y="6505575"/>
            <a:ext cx="269503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en-US" sz="1400" dirty="0"/>
              <a:t>José Justo </a:t>
            </a:r>
            <a:r>
              <a:rPr lang="fr-FR" altLang="en-US" sz="1400"/>
              <a:t>(</a:t>
            </a:r>
            <a:r>
              <a:rPr lang="fr-FR" altLang="en-US" sz="1400" smtClean="0"/>
              <a:t>SPW-DGT)</a:t>
            </a:r>
            <a:endParaRPr lang="fr-F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err="1" smtClean="0"/>
              <a:t>Fonctionnement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Comité de </a:t>
            </a:r>
            <a:r>
              <a:rPr lang="fr-BE" dirty="0" smtClean="0"/>
              <a:t>Pilotage : SPW (DGT, DGO1, DGO5) + partenaires</a:t>
            </a:r>
            <a:endParaRPr lang="fr-BE" dirty="0" smtClean="0"/>
          </a:p>
          <a:p>
            <a:pPr eaLnBrk="1" hangingPunct="1"/>
            <a:r>
              <a:rPr lang="fr-BE" dirty="0" smtClean="0"/>
              <a:t>Groupes techniques (SPW, CSTC, UWA, SWL, CFWB, entrepreneurs, producteurs) : &gt; 15</a:t>
            </a:r>
          </a:p>
          <a:p>
            <a:pPr eaLnBrk="1" hangingPunct="1"/>
            <a:r>
              <a:rPr lang="fr-BE" dirty="0" smtClean="0"/>
              <a:t>GT juridique : SPW, SWL, CFWB, CCW</a:t>
            </a:r>
          </a:p>
          <a:p>
            <a:pPr eaLnBrk="1" hangingPunct="1"/>
            <a:r>
              <a:rPr lang="fr-BE" dirty="0" smtClean="0"/>
              <a:t>≈ </a:t>
            </a:r>
            <a:r>
              <a:rPr lang="fr-BE" dirty="0" smtClean="0"/>
              <a:t>100 collaborateurs</a:t>
            </a:r>
          </a:p>
          <a:p>
            <a:pPr eaLnBrk="1" hangingPunct="1"/>
            <a:r>
              <a:rPr lang="fr-BE" dirty="0" smtClean="0"/>
              <a:t>Budgets: ≈2.500.000 €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err="1" smtClean="0"/>
              <a:t>Organigramme</a:t>
            </a:r>
            <a:endParaRPr lang="en-GB" altLang="fr-FR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21496472"/>
              </p:ext>
            </p:extLst>
          </p:nvPr>
        </p:nvGraphicFramePr>
        <p:xfrm>
          <a:off x="251520" y="1412776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" name="Freeform 14"/>
          <p:cNvSpPr/>
          <p:nvPr/>
        </p:nvSpPr>
        <p:spPr>
          <a:xfrm>
            <a:off x="5940152" y="4489839"/>
            <a:ext cx="431800" cy="160345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T9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" name="Freeform 2"/>
          <p:cNvSpPr/>
          <p:nvPr/>
        </p:nvSpPr>
        <p:spPr>
          <a:xfrm>
            <a:off x="128588" y="1628800"/>
            <a:ext cx="8579121" cy="432000"/>
          </a:xfrm>
          <a:custGeom>
            <a:avLst/>
            <a:gdLst>
              <a:gd name="connsiteX0" fmla="*/ 0 w 7105651"/>
              <a:gd name="connsiteY0" fmla="*/ 55659 h 556586"/>
              <a:gd name="connsiteX1" fmla="*/ 55659 w 7105651"/>
              <a:gd name="connsiteY1" fmla="*/ 0 h 556586"/>
              <a:gd name="connsiteX2" fmla="*/ 7049992 w 7105651"/>
              <a:gd name="connsiteY2" fmla="*/ 0 h 556586"/>
              <a:gd name="connsiteX3" fmla="*/ 7105651 w 7105651"/>
              <a:gd name="connsiteY3" fmla="*/ 55659 h 556586"/>
              <a:gd name="connsiteX4" fmla="*/ 7105651 w 7105651"/>
              <a:gd name="connsiteY4" fmla="*/ 500927 h 556586"/>
              <a:gd name="connsiteX5" fmla="*/ 7049992 w 7105651"/>
              <a:gd name="connsiteY5" fmla="*/ 556586 h 556586"/>
              <a:gd name="connsiteX6" fmla="*/ 55659 w 7105651"/>
              <a:gd name="connsiteY6" fmla="*/ 556586 h 556586"/>
              <a:gd name="connsiteX7" fmla="*/ 0 w 7105651"/>
              <a:gd name="connsiteY7" fmla="*/ 500927 h 556586"/>
              <a:gd name="connsiteX8" fmla="*/ 0 w 7105651"/>
              <a:gd name="connsiteY8" fmla="*/ 55659 h 55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5651" h="556586">
                <a:moveTo>
                  <a:pt x="0" y="55659"/>
                </a:moveTo>
                <a:cubicBezTo>
                  <a:pt x="0" y="24919"/>
                  <a:pt x="24919" y="0"/>
                  <a:pt x="55659" y="0"/>
                </a:cubicBezTo>
                <a:lnTo>
                  <a:pt x="7049992" y="0"/>
                </a:lnTo>
                <a:cubicBezTo>
                  <a:pt x="7080732" y="0"/>
                  <a:pt x="7105651" y="24919"/>
                  <a:pt x="7105651" y="55659"/>
                </a:cubicBezTo>
                <a:lnTo>
                  <a:pt x="7105651" y="500927"/>
                </a:lnTo>
                <a:cubicBezTo>
                  <a:pt x="7105651" y="531667"/>
                  <a:pt x="7080732" y="556586"/>
                  <a:pt x="7049992" y="556586"/>
                </a:cubicBezTo>
                <a:lnTo>
                  <a:pt x="55659" y="556586"/>
                </a:lnTo>
                <a:cubicBezTo>
                  <a:pt x="24919" y="556586"/>
                  <a:pt x="0" y="531667"/>
                  <a:pt x="0" y="500927"/>
                </a:cubicBezTo>
                <a:lnTo>
                  <a:pt x="0" y="55659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2022" tIns="62022" rIns="62022" bIns="62022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Comité de Pilotage</a:t>
            </a:r>
          </a:p>
        </p:txBody>
      </p:sp>
      <p:sp>
        <p:nvSpPr>
          <p:cNvPr id="72" name="Freeform 3"/>
          <p:cNvSpPr/>
          <p:nvPr/>
        </p:nvSpPr>
        <p:spPr>
          <a:xfrm>
            <a:off x="129208" y="3284984"/>
            <a:ext cx="771525" cy="936625"/>
          </a:xfrm>
          <a:custGeom>
            <a:avLst/>
            <a:gdLst>
              <a:gd name="connsiteX0" fmla="*/ 0 w 704255"/>
              <a:gd name="connsiteY0" fmla="*/ 70426 h 1905606"/>
              <a:gd name="connsiteX1" fmla="*/ 70426 w 704255"/>
              <a:gd name="connsiteY1" fmla="*/ 0 h 1905606"/>
              <a:gd name="connsiteX2" fmla="*/ 633830 w 704255"/>
              <a:gd name="connsiteY2" fmla="*/ 0 h 1905606"/>
              <a:gd name="connsiteX3" fmla="*/ 704256 w 704255"/>
              <a:gd name="connsiteY3" fmla="*/ 70426 h 1905606"/>
              <a:gd name="connsiteX4" fmla="*/ 704255 w 704255"/>
              <a:gd name="connsiteY4" fmla="*/ 1835181 h 1905606"/>
              <a:gd name="connsiteX5" fmla="*/ 633829 w 704255"/>
              <a:gd name="connsiteY5" fmla="*/ 1905607 h 1905606"/>
              <a:gd name="connsiteX6" fmla="*/ 70426 w 704255"/>
              <a:gd name="connsiteY6" fmla="*/ 1905606 h 1905606"/>
              <a:gd name="connsiteX7" fmla="*/ 0 w 704255"/>
              <a:gd name="connsiteY7" fmla="*/ 1835180 h 1905606"/>
              <a:gd name="connsiteX8" fmla="*/ 0 w 704255"/>
              <a:gd name="connsiteY8" fmla="*/ 70426 h 190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255" h="1905606">
                <a:moveTo>
                  <a:pt x="0" y="70426"/>
                </a:moveTo>
                <a:cubicBezTo>
                  <a:pt x="0" y="31531"/>
                  <a:pt x="31531" y="0"/>
                  <a:pt x="70426" y="0"/>
                </a:cubicBezTo>
                <a:lnTo>
                  <a:pt x="633830" y="0"/>
                </a:lnTo>
                <a:cubicBezTo>
                  <a:pt x="672725" y="0"/>
                  <a:pt x="704256" y="31531"/>
                  <a:pt x="704256" y="70426"/>
                </a:cubicBezTo>
                <a:cubicBezTo>
                  <a:pt x="704256" y="658678"/>
                  <a:pt x="704255" y="1246929"/>
                  <a:pt x="704255" y="1835181"/>
                </a:cubicBezTo>
                <a:cubicBezTo>
                  <a:pt x="704255" y="1874076"/>
                  <a:pt x="672724" y="1905607"/>
                  <a:pt x="633829" y="1905607"/>
                </a:cubicBezTo>
                <a:lnTo>
                  <a:pt x="70426" y="1905606"/>
                </a:lnTo>
                <a:cubicBezTo>
                  <a:pt x="31531" y="1905606"/>
                  <a:pt x="0" y="1874075"/>
                  <a:pt x="0" y="1835180"/>
                </a:cubicBezTo>
                <a:lnTo>
                  <a:pt x="0" y="70426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727" tIns="58727" rIns="58727" bIns="58727" spcCol="1270" anchor="ctr"/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</a:t>
            </a:r>
            <a:r>
              <a:rPr kumimoji="0" lang="fr-BE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Juridique</a:t>
            </a:r>
            <a:endParaRPr kumimoji="0" lang="fr-BE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Freeform 4"/>
          <p:cNvSpPr/>
          <p:nvPr/>
        </p:nvSpPr>
        <p:spPr>
          <a:xfrm>
            <a:off x="1043608" y="3284984"/>
            <a:ext cx="4392612" cy="936625"/>
          </a:xfrm>
          <a:custGeom>
            <a:avLst/>
            <a:gdLst>
              <a:gd name="connsiteX0" fmla="*/ 0 w 6328367"/>
              <a:gd name="connsiteY0" fmla="*/ 190930 h 1909301"/>
              <a:gd name="connsiteX1" fmla="*/ 190930 w 6328367"/>
              <a:gd name="connsiteY1" fmla="*/ 0 h 1909301"/>
              <a:gd name="connsiteX2" fmla="*/ 6137437 w 6328367"/>
              <a:gd name="connsiteY2" fmla="*/ 0 h 1909301"/>
              <a:gd name="connsiteX3" fmla="*/ 6328367 w 6328367"/>
              <a:gd name="connsiteY3" fmla="*/ 190930 h 1909301"/>
              <a:gd name="connsiteX4" fmla="*/ 6328367 w 6328367"/>
              <a:gd name="connsiteY4" fmla="*/ 1718371 h 1909301"/>
              <a:gd name="connsiteX5" fmla="*/ 6137437 w 6328367"/>
              <a:gd name="connsiteY5" fmla="*/ 1909301 h 1909301"/>
              <a:gd name="connsiteX6" fmla="*/ 190930 w 6328367"/>
              <a:gd name="connsiteY6" fmla="*/ 1909301 h 1909301"/>
              <a:gd name="connsiteX7" fmla="*/ 0 w 6328367"/>
              <a:gd name="connsiteY7" fmla="*/ 1718371 h 1909301"/>
              <a:gd name="connsiteX8" fmla="*/ 0 w 6328367"/>
              <a:gd name="connsiteY8" fmla="*/ 190930 h 19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8367" h="1909301">
                <a:moveTo>
                  <a:pt x="0" y="190930"/>
                </a:moveTo>
                <a:cubicBezTo>
                  <a:pt x="0" y="85482"/>
                  <a:pt x="85482" y="0"/>
                  <a:pt x="190930" y="0"/>
                </a:cubicBezTo>
                <a:lnTo>
                  <a:pt x="6137437" y="0"/>
                </a:lnTo>
                <a:cubicBezTo>
                  <a:pt x="6242885" y="0"/>
                  <a:pt x="6328367" y="85482"/>
                  <a:pt x="6328367" y="190930"/>
                </a:cubicBezTo>
                <a:lnTo>
                  <a:pt x="6328367" y="1718371"/>
                </a:lnTo>
                <a:cubicBezTo>
                  <a:pt x="6328367" y="1823819"/>
                  <a:pt x="6242885" y="1909301"/>
                  <a:pt x="6137437" y="1909301"/>
                </a:cubicBezTo>
                <a:lnTo>
                  <a:pt x="190930" y="1909301"/>
                </a:lnTo>
                <a:cubicBezTo>
                  <a:pt x="85482" y="1909301"/>
                  <a:pt x="0" y="1823819"/>
                  <a:pt x="0" y="1718371"/>
                </a:cubicBezTo>
                <a:lnTo>
                  <a:pt x="0" y="190930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42" tIns="101642" rIns="101642" bIns="101642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Technique</a:t>
            </a:r>
          </a:p>
        </p:txBody>
      </p:sp>
      <p:sp>
        <p:nvSpPr>
          <p:cNvPr id="74" name="Freeform 5"/>
          <p:cNvSpPr/>
          <p:nvPr/>
        </p:nvSpPr>
        <p:spPr>
          <a:xfrm>
            <a:off x="1065263" y="4509785"/>
            <a:ext cx="431800" cy="1583511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T0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Freeform 6"/>
          <p:cNvSpPr/>
          <p:nvPr/>
        </p:nvSpPr>
        <p:spPr>
          <a:xfrm>
            <a:off x="1611760" y="4509759"/>
            <a:ext cx="433388" cy="1583537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T1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Freeform 7"/>
          <p:cNvSpPr/>
          <p:nvPr/>
        </p:nvSpPr>
        <p:spPr>
          <a:xfrm>
            <a:off x="2153098" y="4503112"/>
            <a:ext cx="431800" cy="1590184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T2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Freeform 8"/>
          <p:cNvSpPr/>
          <p:nvPr/>
        </p:nvSpPr>
        <p:spPr>
          <a:xfrm>
            <a:off x="2682082" y="4503110"/>
            <a:ext cx="431800" cy="159018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T3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78" name="Freeform 9"/>
          <p:cNvSpPr/>
          <p:nvPr/>
        </p:nvSpPr>
        <p:spPr>
          <a:xfrm>
            <a:off x="3223419" y="4503110"/>
            <a:ext cx="431800" cy="159018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T4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79" name="Freeform 10"/>
          <p:cNvSpPr/>
          <p:nvPr/>
        </p:nvSpPr>
        <p:spPr>
          <a:xfrm>
            <a:off x="3764756" y="4509758"/>
            <a:ext cx="431800" cy="1583537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T5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Freeform 11"/>
          <p:cNvSpPr/>
          <p:nvPr/>
        </p:nvSpPr>
        <p:spPr>
          <a:xfrm>
            <a:off x="4306093" y="4509759"/>
            <a:ext cx="431800" cy="158353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T6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81" name="Freeform 12"/>
          <p:cNvSpPr/>
          <p:nvPr/>
        </p:nvSpPr>
        <p:spPr>
          <a:xfrm>
            <a:off x="4847430" y="4509759"/>
            <a:ext cx="433387" cy="158353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T7 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" name="Freeform 13"/>
          <p:cNvSpPr/>
          <p:nvPr/>
        </p:nvSpPr>
        <p:spPr>
          <a:xfrm>
            <a:off x="5405072" y="4503109"/>
            <a:ext cx="431800" cy="159018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T8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3" name="Freeform 2"/>
          <p:cNvSpPr/>
          <p:nvPr/>
        </p:nvSpPr>
        <p:spPr>
          <a:xfrm>
            <a:off x="5580112" y="2349278"/>
            <a:ext cx="1295747" cy="555625"/>
          </a:xfrm>
          <a:custGeom>
            <a:avLst/>
            <a:gdLst>
              <a:gd name="connsiteX0" fmla="*/ 0 w 7105651"/>
              <a:gd name="connsiteY0" fmla="*/ 55659 h 556586"/>
              <a:gd name="connsiteX1" fmla="*/ 55659 w 7105651"/>
              <a:gd name="connsiteY1" fmla="*/ 0 h 556586"/>
              <a:gd name="connsiteX2" fmla="*/ 7049992 w 7105651"/>
              <a:gd name="connsiteY2" fmla="*/ 0 h 556586"/>
              <a:gd name="connsiteX3" fmla="*/ 7105651 w 7105651"/>
              <a:gd name="connsiteY3" fmla="*/ 55659 h 556586"/>
              <a:gd name="connsiteX4" fmla="*/ 7105651 w 7105651"/>
              <a:gd name="connsiteY4" fmla="*/ 500927 h 556586"/>
              <a:gd name="connsiteX5" fmla="*/ 7049992 w 7105651"/>
              <a:gd name="connsiteY5" fmla="*/ 556586 h 556586"/>
              <a:gd name="connsiteX6" fmla="*/ 55659 w 7105651"/>
              <a:gd name="connsiteY6" fmla="*/ 556586 h 556586"/>
              <a:gd name="connsiteX7" fmla="*/ 0 w 7105651"/>
              <a:gd name="connsiteY7" fmla="*/ 500927 h 556586"/>
              <a:gd name="connsiteX8" fmla="*/ 0 w 7105651"/>
              <a:gd name="connsiteY8" fmla="*/ 55659 h 55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5651" h="556586">
                <a:moveTo>
                  <a:pt x="0" y="55659"/>
                </a:moveTo>
                <a:cubicBezTo>
                  <a:pt x="0" y="24919"/>
                  <a:pt x="24919" y="0"/>
                  <a:pt x="55659" y="0"/>
                </a:cubicBezTo>
                <a:lnTo>
                  <a:pt x="7049992" y="0"/>
                </a:lnTo>
                <a:cubicBezTo>
                  <a:pt x="7080732" y="0"/>
                  <a:pt x="7105651" y="24919"/>
                  <a:pt x="7105651" y="55659"/>
                </a:cubicBezTo>
                <a:lnTo>
                  <a:pt x="7105651" y="500927"/>
                </a:lnTo>
                <a:cubicBezTo>
                  <a:pt x="7105651" y="531667"/>
                  <a:pt x="7080732" y="556586"/>
                  <a:pt x="7049992" y="556586"/>
                </a:cubicBezTo>
                <a:lnTo>
                  <a:pt x="55659" y="556586"/>
                </a:lnTo>
                <a:cubicBezTo>
                  <a:pt x="24919" y="556586"/>
                  <a:pt x="0" y="531667"/>
                  <a:pt x="0" y="500927"/>
                </a:cubicBezTo>
                <a:lnTo>
                  <a:pt x="0" y="55659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2022" tIns="62022" rIns="62022" bIns="62022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informatique</a:t>
            </a:r>
          </a:p>
        </p:txBody>
      </p:sp>
      <p:sp>
        <p:nvSpPr>
          <p:cNvPr id="84" name="Freeform 2"/>
          <p:cNvSpPr/>
          <p:nvPr/>
        </p:nvSpPr>
        <p:spPr>
          <a:xfrm>
            <a:off x="8172400" y="2349278"/>
            <a:ext cx="535309" cy="555625"/>
          </a:xfrm>
          <a:custGeom>
            <a:avLst/>
            <a:gdLst>
              <a:gd name="connsiteX0" fmla="*/ 0 w 7105651"/>
              <a:gd name="connsiteY0" fmla="*/ 55659 h 556586"/>
              <a:gd name="connsiteX1" fmla="*/ 55659 w 7105651"/>
              <a:gd name="connsiteY1" fmla="*/ 0 h 556586"/>
              <a:gd name="connsiteX2" fmla="*/ 7049992 w 7105651"/>
              <a:gd name="connsiteY2" fmla="*/ 0 h 556586"/>
              <a:gd name="connsiteX3" fmla="*/ 7105651 w 7105651"/>
              <a:gd name="connsiteY3" fmla="*/ 55659 h 556586"/>
              <a:gd name="connsiteX4" fmla="*/ 7105651 w 7105651"/>
              <a:gd name="connsiteY4" fmla="*/ 500927 h 556586"/>
              <a:gd name="connsiteX5" fmla="*/ 7049992 w 7105651"/>
              <a:gd name="connsiteY5" fmla="*/ 556586 h 556586"/>
              <a:gd name="connsiteX6" fmla="*/ 55659 w 7105651"/>
              <a:gd name="connsiteY6" fmla="*/ 556586 h 556586"/>
              <a:gd name="connsiteX7" fmla="*/ 0 w 7105651"/>
              <a:gd name="connsiteY7" fmla="*/ 500927 h 556586"/>
              <a:gd name="connsiteX8" fmla="*/ 0 w 7105651"/>
              <a:gd name="connsiteY8" fmla="*/ 55659 h 55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5651" h="556586">
                <a:moveTo>
                  <a:pt x="0" y="55659"/>
                </a:moveTo>
                <a:cubicBezTo>
                  <a:pt x="0" y="24919"/>
                  <a:pt x="24919" y="0"/>
                  <a:pt x="55659" y="0"/>
                </a:cubicBezTo>
                <a:lnTo>
                  <a:pt x="7049992" y="0"/>
                </a:lnTo>
                <a:cubicBezTo>
                  <a:pt x="7080732" y="0"/>
                  <a:pt x="7105651" y="24919"/>
                  <a:pt x="7105651" y="55659"/>
                </a:cubicBezTo>
                <a:lnTo>
                  <a:pt x="7105651" y="500927"/>
                </a:lnTo>
                <a:cubicBezTo>
                  <a:pt x="7105651" y="531667"/>
                  <a:pt x="7080732" y="556586"/>
                  <a:pt x="7049992" y="556586"/>
                </a:cubicBezTo>
                <a:lnTo>
                  <a:pt x="55659" y="556586"/>
                </a:lnTo>
                <a:cubicBezTo>
                  <a:pt x="24919" y="556586"/>
                  <a:pt x="0" y="531667"/>
                  <a:pt x="0" y="500927"/>
                </a:cubicBezTo>
                <a:lnTo>
                  <a:pt x="0" y="55659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2022" tIns="62022" rIns="62022" bIns="62022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Helpdesk</a:t>
            </a:r>
          </a:p>
        </p:txBody>
      </p:sp>
      <p:sp>
        <p:nvSpPr>
          <p:cNvPr id="85" name="Freeform 2"/>
          <p:cNvSpPr/>
          <p:nvPr/>
        </p:nvSpPr>
        <p:spPr>
          <a:xfrm>
            <a:off x="6948264" y="2349278"/>
            <a:ext cx="1152128" cy="555625"/>
          </a:xfrm>
          <a:custGeom>
            <a:avLst/>
            <a:gdLst>
              <a:gd name="connsiteX0" fmla="*/ 0 w 7105651"/>
              <a:gd name="connsiteY0" fmla="*/ 55659 h 556586"/>
              <a:gd name="connsiteX1" fmla="*/ 55659 w 7105651"/>
              <a:gd name="connsiteY1" fmla="*/ 0 h 556586"/>
              <a:gd name="connsiteX2" fmla="*/ 7049992 w 7105651"/>
              <a:gd name="connsiteY2" fmla="*/ 0 h 556586"/>
              <a:gd name="connsiteX3" fmla="*/ 7105651 w 7105651"/>
              <a:gd name="connsiteY3" fmla="*/ 55659 h 556586"/>
              <a:gd name="connsiteX4" fmla="*/ 7105651 w 7105651"/>
              <a:gd name="connsiteY4" fmla="*/ 500927 h 556586"/>
              <a:gd name="connsiteX5" fmla="*/ 7049992 w 7105651"/>
              <a:gd name="connsiteY5" fmla="*/ 556586 h 556586"/>
              <a:gd name="connsiteX6" fmla="*/ 55659 w 7105651"/>
              <a:gd name="connsiteY6" fmla="*/ 556586 h 556586"/>
              <a:gd name="connsiteX7" fmla="*/ 0 w 7105651"/>
              <a:gd name="connsiteY7" fmla="*/ 500927 h 556586"/>
              <a:gd name="connsiteX8" fmla="*/ 0 w 7105651"/>
              <a:gd name="connsiteY8" fmla="*/ 55659 h 55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5651" h="556586">
                <a:moveTo>
                  <a:pt x="0" y="55659"/>
                </a:moveTo>
                <a:cubicBezTo>
                  <a:pt x="0" y="24919"/>
                  <a:pt x="24919" y="0"/>
                  <a:pt x="55659" y="0"/>
                </a:cubicBezTo>
                <a:lnTo>
                  <a:pt x="7049992" y="0"/>
                </a:lnTo>
                <a:cubicBezTo>
                  <a:pt x="7080732" y="0"/>
                  <a:pt x="7105651" y="24919"/>
                  <a:pt x="7105651" y="55659"/>
                </a:cubicBezTo>
                <a:lnTo>
                  <a:pt x="7105651" y="500927"/>
                </a:lnTo>
                <a:cubicBezTo>
                  <a:pt x="7105651" y="531667"/>
                  <a:pt x="7080732" y="556586"/>
                  <a:pt x="7049992" y="556586"/>
                </a:cubicBezTo>
                <a:lnTo>
                  <a:pt x="55659" y="556586"/>
                </a:lnTo>
                <a:cubicBezTo>
                  <a:pt x="24919" y="556586"/>
                  <a:pt x="0" y="531667"/>
                  <a:pt x="0" y="500927"/>
                </a:cubicBezTo>
                <a:lnTo>
                  <a:pt x="0" y="55659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2022" tIns="62022" rIns="62022" bIns="62022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Formations</a:t>
            </a:r>
          </a:p>
        </p:txBody>
      </p:sp>
      <p:sp>
        <p:nvSpPr>
          <p:cNvPr id="86" name="Rounded Rectangle 34"/>
          <p:cNvSpPr/>
          <p:nvPr/>
        </p:nvSpPr>
        <p:spPr bwMode="auto">
          <a:xfrm>
            <a:off x="1026478" y="5141389"/>
            <a:ext cx="1077986" cy="258092"/>
          </a:xfrm>
          <a:prstGeom prst="roundRect">
            <a:avLst>
              <a:gd name="adj" fmla="val 10000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GT </a:t>
            </a:r>
            <a:r>
              <a:rPr kumimoji="0" lang="fr-BE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Déchets</a:t>
            </a:r>
            <a:endParaRPr kumimoji="0" lang="fr-BE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7" name="Rounded Rectangle 34"/>
          <p:cNvSpPr/>
          <p:nvPr/>
        </p:nvSpPr>
        <p:spPr bwMode="auto">
          <a:xfrm>
            <a:off x="107950" y="2328639"/>
            <a:ext cx="5400675" cy="576263"/>
          </a:xfrm>
          <a:prstGeom prst="roundRect">
            <a:avLst>
              <a:gd name="adj" fmla="val 10000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BE" sz="1050" b="1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erdana"/>
              </a:rPr>
              <a:t>GT </a:t>
            </a:r>
            <a:r>
              <a:rPr lang="fr-BE" sz="1050" b="1" kern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erdana"/>
              </a:rPr>
              <a:t>relecture</a:t>
            </a:r>
            <a:endParaRPr lang="fr-BE" sz="1050" b="1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</a:endParaRPr>
          </a:p>
        </p:txBody>
      </p:sp>
      <p:sp>
        <p:nvSpPr>
          <p:cNvPr id="88" name="Freeform 5"/>
          <p:cNvSpPr/>
          <p:nvPr/>
        </p:nvSpPr>
        <p:spPr>
          <a:xfrm>
            <a:off x="128588" y="4509759"/>
            <a:ext cx="771525" cy="1583536"/>
          </a:xfrm>
          <a:custGeom>
            <a:avLst/>
            <a:gdLst>
              <a:gd name="connsiteX0" fmla="*/ 0 w 606215"/>
              <a:gd name="connsiteY0" fmla="*/ 60622 h 1723001"/>
              <a:gd name="connsiteX1" fmla="*/ 60622 w 606215"/>
              <a:gd name="connsiteY1" fmla="*/ 0 h 1723001"/>
              <a:gd name="connsiteX2" fmla="*/ 545594 w 606215"/>
              <a:gd name="connsiteY2" fmla="*/ 0 h 1723001"/>
              <a:gd name="connsiteX3" fmla="*/ 606216 w 606215"/>
              <a:gd name="connsiteY3" fmla="*/ 60622 h 1723001"/>
              <a:gd name="connsiteX4" fmla="*/ 606215 w 606215"/>
              <a:gd name="connsiteY4" fmla="*/ 1662380 h 1723001"/>
              <a:gd name="connsiteX5" fmla="*/ 545593 w 606215"/>
              <a:gd name="connsiteY5" fmla="*/ 1723002 h 1723001"/>
              <a:gd name="connsiteX6" fmla="*/ 60622 w 606215"/>
              <a:gd name="connsiteY6" fmla="*/ 1723001 h 1723001"/>
              <a:gd name="connsiteX7" fmla="*/ 0 w 606215"/>
              <a:gd name="connsiteY7" fmla="*/ 1662379 h 1723001"/>
              <a:gd name="connsiteX8" fmla="*/ 0 w 606215"/>
              <a:gd name="connsiteY8" fmla="*/ 60622 h 17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215" h="1723001">
                <a:moveTo>
                  <a:pt x="0" y="60622"/>
                </a:moveTo>
                <a:cubicBezTo>
                  <a:pt x="0" y="27141"/>
                  <a:pt x="27141" y="0"/>
                  <a:pt x="60622" y="0"/>
                </a:cubicBezTo>
                <a:lnTo>
                  <a:pt x="545594" y="0"/>
                </a:lnTo>
                <a:cubicBezTo>
                  <a:pt x="579075" y="0"/>
                  <a:pt x="606216" y="27141"/>
                  <a:pt x="606216" y="60622"/>
                </a:cubicBezTo>
                <a:cubicBezTo>
                  <a:pt x="606216" y="594541"/>
                  <a:pt x="606215" y="1128461"/>
                  <a:pt x="606215" y="1662380"/>
                </a:cubicBezTo>
                <a:cubicBezTo>
                  <a:pt x="606215" y="1695861"/>
                  <a:pt x="579074" y="1723002"/>
                  <a:pt x="545593" y="1723002"/>
                </a:cubicBezTo>
                <a:lnTo>
                  <a:pt x="60622" y="1723001"/>
                </a:lnTo>
                <a:cubicBezTo>
                  <a:pt x="27141" y="1723001"/>
                  <a:pt x="0" y="1695860"/>
                  <a:pt x="0" y="1662379"/>
                </a:cubicBezTo>
                <a:lnTo>
                  <a:pt x="0" y="60622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crgbClr r="0" g="0" b="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8235" tIns="48235" rIns="48235" bIns="48235" spcCol="1270"/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GT TA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BE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9" name="Rounded Rectangle 34"/>
          <p:cNvSpPr/>
          <p:nvPr/>
        </p:nvSpPr>
        <p:spPr bwMode="auto">
          <a:xfrm>
            <a:off x="1570802" y="5460209"/>
            <a:ext cx="2647228" cy="230186"/>
          </a:xfrm>
          <a:prstGeom prst="roundRect">
            <a:avLst>
              <a:gd name="adj" fmla="val 10000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GT </a:t>
            </a:r>
            <a:r>
              <a:rPr kumimoji="0" lang="fr-BE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Patrimoine</a:t>
            </a:r>
            <a:endParaRPr kumimoji="0" lang="fr-BE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0" name="Rounded Rectangle 34"/>
          <p:cNvSpPr/>
          <p:nvPr/>
        </p:nvSpPr>
        <p:spPr bwMode="auto">
          <a:xfrm>
            <a:off x="1027785" y="5748359"/>
            <a:ext cx="5415878" cy="249279"/>
          </a:xfrm>
          <a:prstGeom prst="roundRect">
            <a:avLst>
              <a:gd name="adj" fmla="val 10000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GT </a:t>
            </a:r>
            <a:r>
              <a:rPr kumimoji="0" lang="fr-BE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Développement Durable (accessibilité-énergie )</a:t>
            </a:r>
            <a:endParaRPr kumimoji="0" lang="fr-BE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1" name="Rounded Rectangle 34"/>
          <p:cNvSpPr/>
          <p:nvPr/>
        </p:nvSpPr>
        <p:spPr bwMode="auto">
          <a:xfrm>
            <a:off x="1024739" y="4800960"/>
            <a:ext cx="5418923" cy="258092"/>
          </a:xfrm>
          <a:prstGeom prst="roundRect">
            <a:avLst>
              <a:gd name="adj" fmla="val 10000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GT </a:t>
            </a:r>
            <a:r>
              <a:rPr kumimoji="0" lang="fr-BE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cs typeface="+mn-cs"/>
              </a:rPr>
              <a:t>CDR</a:t>
            </a:r>
            <a:endParaRPr kumimoji="0" lang="fr-BE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92" name="Connecteur droit avec flèche 91"/>
          <p:cNvCxnSpPr/>
          <p:nvPr/>
        </p:nvCxnSpPr>
        <p:spPr bwMode="auto">
          <a:xfrm>
            <a:off x="2915816" y="1988840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droit avec flèche 92"/>
          <p:cNvCxnSpPr/>
          <p:nvPr/>
        </p:nvCxnSpPr>
        <p:spPr bwMode="auto">
          <a:xfrm>
            <a:off x="6299795" y="1988840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Connecteur droit avec flèche 93"/>
          <p:cNvCxnSpPr/>
          <p:nvPr/>
        </p:nvCxnSpPr>
        <p:spPr bwMode="auto">
          <a:xfrm>
            <a:off x="7524328" y="1988840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onnecteur droit avec flèche 94"/>
          <p:cNvCxnSpPr/>
          <p:nvPr/>
        </p:nvCxnSpPr>
        <p:spPr bwMode="auto">
          <a:xfrm>
            <a:off x="8460432" y="1988840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Connecteur droit avec flèche 95"/>
          <p:cNvCxnSpPr/>
          <p:nvPr/>
        </p:nvCxnSpPr>
        <p:spPr bwMode="auto">
          <a:xfrm>
            <a:off x="3203848" y="2780928"/>
            <a:ext cx="19571" cy="57606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onnecteur droit avec flèche 96"/>
          <p:cNvCxnSpPr/>
          <p:nvPr/>
        </p:nvCxnSpPr>
        <p:spPr bwMode="auto">
          <a:xfrm>
            <a:off x="539552" y="2780928"/>
            <a:ext cx="0" cy="57606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Connecteur droit avec flèche 97"/>
          <p:cNvCxnSpPr/>
          <p:nvPr/>
        </p:nvCxnSpPr>
        <p:spPr bwMode="auto">
          <a:xfrm>
            <a:off x="539552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Connecteur droit avec flèche 98"/>
          <p:cNvCxnSpPr/>
          <p:nvPr/>
        </p:nvCxnSpPr>
        <p:spPr bwMode="auto">
          <a:xfrm>
            <a:off x="1259632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Connecteur droit avec flèche 99"/>
          <p:cNvCxnSpPr/>
          <p:nvPr/>
        </p:nvCxnSpPr>
        <p:spPr bwMode="auto">
          <a:xfrm>
            <a:off x="1835696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Connecteur droit avec flèche 100"/>
          <p:cNvCxnSpPr/>
          <p:nvPr/>
        </p:nvCxnSpPr>
        <p:spPr bwMode="auto">
          <a:xfrm>
            <a:off x="2339752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Connecteur droit avec flèche 101"/>
          <p:cNvCxnSpPr/>
          <p:nvPr/>
        </p:nvCxnSpPr>
        <p:spPr bwMode="auto">
          <a:xfrm>
            <a:off x="2915816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Connecteur droit avec flèche 102"/>
          <p:cNvCxnSpPr/>
          <p:nvPr/>
        </p:nvCxnSpPr>
        <p:spPr bwMode="auto">
          <a:xfrm>
            <a:off x="3419872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Connecteur droit avec flèche 103"/>
          <p:cNvCxnSpPr/>
          <p:nvPr/>
        </p:nvCxnSpPr>
        <p:spPr bwMode="auto">
          <a:xfrm>
            <a:off x="3995936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Connecteur droit avec flèche 104"/>
          <p:cNvCxnSpPr/>
          <p:nvPr/>
        </p:nvCxnSpPr>
        <p:spPr bwMode="auto">
          <a:xfrm>
            <a:off x="4499992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Connecteur droit avec flèche 105"/>
          <p:cNvCxnSpPr/>
          <p:nvPr/>
        </p:nvCxnSpPr>
        <p:spPr bwMode="auto">
          <a:xfrm>
            <a:off x="5076056" y="4077072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Connecteur droit avec flèche 106"/>
          <p:cNvCxnSpPr/>
          <p:nvPr/>
        </p:nvCxnSpPr>
        <p:spPr bwMode="auto">
          <a:xfrm>
            <a:off x="5292080" y="4077072"/>
            <a:ext cx="36004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droit avec flèche 107"/>
          <p:cNvCxnSpPr/>
          <p:nvPr/>
        </p:nvCxnSpPr>
        <p:spPr bwMode="auto">
          <a:xfrm>
            <a:off x="5580112" y="4005064"/>
            <a:ext cx="576064" cy="504056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3825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8025" cy="1143000"/>
          </a:xfrm>
        </p:spPr>
        <p:txBody>
          <a:bodyPr/>
          <a:lstStyle/>
          <a:p>
            <a:pPr algn="ctr" eaLnBrk="1" hangingPunct="1"/>
            <a:r>
              <a:rPr lang="fr-BE" dirty="0" smtClean="0"/>
              <a:t>Planification (2014-2015</a:t>
            </a:r>
            <a:r>
              <a:rPr lang="en-GB" altLang="en-US" dirty="0" smtClean="0"/>
              <a:t>)</a:t>
            </a:r>
            <a:endParaRPr lang="en-GB" altLang="fr-F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1557338"/>
            <a:ext cx="7162800" cy="4679664"/>
            <a:chOff x="250825" y="1549838"/>
            <a:chExt cx="8586927" cy="5132931"/>
          </a:xfrm>
        </p:grpSpPr>
        <p:cxnSp>
          <p:nvCxnSpPr>
            <p:cNvPr id="5" name="Straight Connector 4"/>
            <p:cNvCxnSpPr>
              <a:stCxn id="12" idx="6"/>
              <a:endCxn id="13" idx="2"/>
            </p:cNvCxnSpPr>
            <p:nvPr/>
          </p:nvCxnSpPr>
          <p:spPr>
            <a:xfrm flipV="1">
              <a:off x="3212097" y="5587215"/>
              <a:ext cx="57474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3" idx="6"/>
              <a:endCxn id="14" idx="2"/>
            </p:cNvCxnSpPr>
            <p:nvPr/>
          </p:nvCxnSpPr>
          <p:spPr>
            <a:xfrm>
              <a:off x="3931481" y="5587215"/>
              <a:ext cx="5766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4" idx="6"/>
              <a:endCxn id="15" idx="2"/>
            </p:cNvCxnSpPr>
            <p:nvPr/>
          </p:nvCxnSpPr>
          <p:spPr>
            <a:xfrm>
              <a:off x="4650864" y="5587215"/>
              <a:ext cx="5766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6"/>
              <a:endCxn id="16" idx="2"/>
            </p:cNvCxnSpPr>
            <p:nvPr/>
          </p:nvCxnSpPr>
          <p:spPr>
            <a:xfrm flipV="1">
              <a:off x="5372151" y="5587215"/>
              <a:ext cx="5766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6"/>
              <a:endCxn id="17" idx="2"/>
            </p:cNvCxnSpPr>
            <p:nvPr/>
          </p:nvCxnSpPr>
          <p:spPr>
            <a:xfrm>
              <a:off x="6093438" y="5587215"/>
              <a:ext cx="57474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7" idx="6"/>
              <a:endCxn id="18" idx="2"/>
            </p:cNvCxnSpPr>
            <p:nvPr/>
          </p:nvCxnSpPr>
          <p:spPr>
            <a:xfrm flipV="1">
              <a:off x="6812821" y="5587215"/>
              <a:ext cx="57474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8" idx="6"/>
              <a:endCxn id="19" idx="2"/>
            </p:cNvCxnSpPr>
            <p:nvPr/>
          </p:nvCxnSpPr>
          <p:spPr>
            <a:xfrm>
              <a:off x="7532205" y="5587215"/>
              <a:ext cx="5766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/>
            </p:cNvSpPr>
            <p:nvPr/>
          </p:nvSpPr>
          <p:spPr>
            <a:xfrm>
              <a:off x="3069363" y="5515822"/>
              <a:ext cx="142734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3" name="Oval 12"/>
            <p:cNvSpPr>
              <a:spLocks/>
            </p:cNvSpPr>
            <p:nvPr/>
          </p:nvSpPr>
          <p:spPr>
            <a:xfrm>
              <a:off x="3786843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4508130" y="5515822"/>
              <a:ext cx="142734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5227513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5948800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6668183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7387567" y="5515822"/>
              <a:ext cx="144638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108854" y="5515822"/>
              <a:ext cx="142734" cy="14452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000"/>
            </a:p>
          </p:txBody>
        </p:sp>
        <p:sp>
          <p:nvSpPr>
            <p:cNvPr id="6165" name="TextBox 23"/>
            <p:cNvSpPr txBox="1">
              <a:spLocks noChangeArrowheads="1"/>
            </p:cNvSpPr>
            <p:nvPr/>
          </p:nvSpPr>
          <p:spPr bwMode="auto">
            <a:xfrm rot="18865023">
              <a:off x="3582987" y="5918436"/>
              <a:ext cx="1166812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Mai 2014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66" name="TextBox 24"/>
            <p:cNvSpPr txBox="1">
              <a:spLocks noChangeArrowheads="1"/>
            </p:cNvSpPr>
            <p:nvPr/>
          </p:nvSpPr>
          <p:spPr bwMode="auto">
            <a:xfrm rot="18944740">
              <a:off x="4949825" y="5930989"/>
              <a:ext cx="1147762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Jan 2015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67" name="TextBox 25"/>
            <p:cNvSpPr txBox="1">
              <a:spLocks noChangeArrowheads="1"/>
            </p:cNvSpPr>
            <p:nvPr/>
          </p:nvSpPr>
          <p:spPr bwMode="auto">
            <a:xfrm rot="18865023">
              <a:off x="4434682" y="5870016"/>
              <a:ext cx="1009651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Sep 2014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68" name="TextBox 26"/>
            <p:cNvSpPr txBox="1">
              <a:spLocks noChangeArrowheads="1"/>
            </p:cNvSpPr>
            <p:nvPr/>
          </p:nvSpPr>
          <p:spPr bwMode="auto">
            <a:xfrm rot="18865023">
              <a:off x="6609557" y="5874780"/>
              <a:ext cx="996950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Sept 2015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69" name="TextBox 27"/>
            <p:cNvSpPr txBox="1">
              <a:spLocks noChangeArrowheads="1"/>
            </p:cNvSpPr>
            <p:nvPr/>
          </p:nvSpPr>
          <p:spPr bwMode="auto">
            <a:xfrm rot="18865023">
              <a:off x="2205037" y="5892242"/>
              <a:ext cx="1009651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Nov 2013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70" name="TextBox 28"/>
            <p:cNvSpPr txBox="1">
              <a:spLocks noChangeArrowheads="1"/>
            </p:cNvSpPr>
            <p:nvPr/>
          </p:nvSpPr>
          <p:spPr bwMode="auto">
            <a:xfrm rot="18865023">
              <a:off x="2964657" y="5892242"/>
              <a:ext cx="1009651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Jan 2014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71" name="TextBox 29"/>
            <p:cNvSpPr txBox="1">
              <a:spLocks noChangeArrowheads="1"/>
            </p:cNvSpPr>
            <p:nvPr/>
          </p:nvSpPr>
          <p:spPr bwMode="auto">
            <a:xfrm rot="18865023">
              <a:off x="5922169" y="5813662"/>
              <a:ext cx="909638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Mai 2015</a:t>
              </a:r>
              <a:endParaRPr lang="en-GB" altLang="en-US" sz="1000" dirty="0">
                <a:latin typeface="London Tube"/>
              </a:endParaRPr>
            </a:p>
          </p:txBody>
        </p:sp>
        <p:sp>
          <p:nvSpPr>
            <p:cNvPr id="6172" name="TextBox 30"/>
            <p:cNvSpPr txBox="1">
              <a:spLocks noChangeArrowheads="1"/>
            </p:cNvSpPr>
            <p:nvPr/>
          </p:nvSpPr>
          <p:spPr bwMode="auto">
            <a:xfrm rot="18865023">
              <a:off x="7144543" y="5938281"/>
              <a:ext cx="1117601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sz="1000" dirty="0" smtClean="0">
                  <a:latin typeface="London Tube"/>
                </a:rPr>
                <a:t>Jan 2016</a:t>
              </a:r>
              <a:endParaRPr lang="en-GB" altLang="en-US" sz="1000" dirty="0">
                <a:latin typeface="London Tube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3272879" y="1772720"/>
              <a:ext cx="658602" cy="13467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74" name="TextBox 7168"/>
            <p:cNvSpPr txBox="1">
              <a:spLocks noChangeArrowheads="1"/>
            </p:cNvSpPr>
            <p:nvPr/>
          </p:nvSpPr>
          <p:spPr bwMode="auto">
            <a:xfrm>
              <a:off x="250825" y="1549838"/>
              <a:ext cx="2352566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err="1" smtClean="0">
                  <a:latin typeface="Tahoma" pitchFamily="34" charset="0"/>
                </a:rPr>
                <a:t>Lancement</a:t>
              </a:r>
              <a:r>
                <a:rPr lang="en-GB" altLang="en-US" sz="1000" dirty="0" smtClean="0">
                  <a:latin typeface="Tahoma" pitchFamily="34" charset="0"/>
                </a:rPr>
                <a:t> CCTB 2022 et </a:t>
              </a:r>
              <a:r>
                <a:rPr lang="en-GB" altLang="en-US" sz="1000" dirty="0" err="1" smtClean="0">
                  <a:latin typeface="Tahoma" pitchFamily="34" charset="0"/>
                </a:rPr>
                <a:t>outils</a:t>
              </a:r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3963477" y="2181100"/>
              <a:ext cx="690599" cy="7781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76" name="TextBox 45"/>
            <p:cNvSpPr txBox="1">
              <a:spLocks noChangeArrowheads="1"/>
            </p:cNvSpPr>
            <p:nvPr/>
          </p:nvSpPr>
          <p:spPr bwMode="auto">
            <a:xfrm>
              <a:off x="250825" y="2093423"/>
              <a:ext cx="2408295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smtClean="0">
                  <a:latin typeface="Tahoma" pitchFamily="34" charset="0"/>
                </a:rPr>
                <a:t>Séances </a:t>
              </a:r>
              <a:r>
                <a:rPr lang="en-GB" altLang="en-US" sz="1000" dirty="0" err="1" smtClean="0">
                  <a:latin typeface="Tahoma" pitchFamily="34" charset="0"/>
                </a:rPr>
                <a:t>d’information</a:t>
              </a:r>
              <a:r>
                <a:rPr lang="en-GB" altLang="en-US" sz="1000" dirty="0" smtClean="0">
                  <a:latin typeface="Tahoma" pitchFamily="34" charset="0"/>
                </a:rPr>
                <a:t> </a:t>
              </a:r>
              <a:r>
                <a:rPr lang="en-GB" altLang="en-US" sz="1000" dirty="0" err="1" smtClean="0">
                  <a:latin typeface="Tahoma" pitchFamily="34" charset="0"/>
                </a:rPr>
                <a:t>publiques</a:t>
              </a:r>
              <a:endParaRPr lang="en-GB" altLang="en-US" sz="1000" dirty="0">
                <a:latin typeface="Tahoma" pitchFamily="34" charset="0"/>
              </a:endParaRPr>
            </a:p>
          </p:txBody>
        </p:sp>
        <p:sp>
          <p:nvSpPr>
            <p:cNvPr id="6177" name="TextBox 47"/>
            <p:cNvSpPr txBox="1">
              <a:spLocks noChangeArrowheads="1"/>
            </p:cNvSpPr>
            <p:nvPr/>
          </p:nvSpPr>
          <p:spPr bwMode="auto">
            <a:xfrm>
              <a:off x="250825" y="2497414"/>
              <a:ext cx="974694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smtClean="0">
                  <a:latin typeface="Tahoma" pitchFamily="34" charset="0"/>
                </a:rPr>
                <a:t>Formations</a:t>
              </a:r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963477" y="2576013"/>
              <a:ext cx="224444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79" name="Rectangle 7172"/>
            <p:cNvSpPr>
              <a:spLocks noChangeArrowheads="1"/>
            </p:cNvSpPr>
            <p:nvPr/>
          </p:nvSpPr>
          <p:spPr bwMode="auto">
            <a:xfrm>
              <a:off x="252413" y="2892240"/>
              <a:ext cx="2431355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smtClean="0">
                  <a:latin typeface="Tahoma" pitchFamily="34" charset="0"/>
                </a:rPr>
                <a:t>Assistance et maintenance </a:t>
              </a:r>
              <a:r>
                <a:rPr lang="en-GB" altLang="en-US" sz="1000" dirty="0" err="1" smtClean="0">
                  <a:latin typeface="Tahoma" pitchFamily="34" charset="0"/>
                </a:rPr>
                <a:t>outils</a:t>
              </a:r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3963477" y="3047324"/>
              <a:ext cx="4229917" cy="2585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1" name="Rectangle 52"/>
            <p:cNvSpPr>
              <a:spLocks noChangeArrowheads="1"/>
            </p:cNvSpPr>
            <p:nvPr/>
          </p:nvSpPr>
          <p:spPr bwMode="auto">
            <a:xfrm>
              <a:off x="250825" y="3287064"/>
              <a:ext cx="2431355" cy="438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err="1" smtClean="0">
                  <a:latin typeface="Tahoma" pitchFamily="34" charset="0"/>
                </a:rPr>
                <a:t>Mise</a:t>
              </a:r>
              <a:r>
                <a:rPr lang="en-GB" altLang="en-US" sz="1000" dirty="0" smtClean="0">
                  <a:latin typeface="Tahoma" pitchFamily="34" charset="0"/>
                </a:rPr>
                <a:t> à jour </a:t>
              </a:r>
              <a:r>
                <a:rPr lang="en-GB" altLang="en-US" sz="1000" dirty="0" err="1" smtClean="0">
                  <a:latin typeface="Tahoma" pitchFamily="34" charset="0"/>
                </a:rPr>
                <a:t>outils</a:t>
              </a:r>
              <a:r>
                <a:rPr lang="en-GB" altLang="en-US" sz="1000" dirty="0" smtClean="0">
                  <a:latin typeface="Tahoma" pitchFamily="34" charset="0"/>
                </a:rPr>
                <a:t> </a:t>
              </a:r>
              <a:r>
                <a:rPr lang="en-GB" altLang="en-US" sz="1000" dirty="0" err="1" smtClean="0">
                  <a:latin typeface="Tahoma" pitchFamily="34" charset="0"/>
                </a:rPr>
                <a:t>informatiques</a:t>
              </a:r>
              <a:endParaRPr lang="en-GB" altLang="en-US" sz="1000" dirty="0" smtClean="0">
                <a:latin typeface="Tahoma" pitchFamily="34" charset="0"/>
              </a:endParaRPr>
            </a:p>
            <a:p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963477" y="3444822"/>
              <a:ext cx="422991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3" name="Rectangle 55"/>
            <p:cNvSpPr>
              <a:spLocks noChangeArrowheads="1"/>
            </p:cNvSpPr>
            <p:nvPr/>
          </p:nvSpPr>
          <p:spPr bwMode="auto">
            <a:xfrm>
              <a:off x="250825" y="3759200"/>
              <a:ext cx="1458967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err="1" smtClean="0">
                  <a:latin typeface="Tahoma" pitchFamily="34" charset="0"/>
                </a:rPr>
                <a:t>Groupes</a:t>
              </a:r>
              <a:r>
                <a:rPr lang="en-GB" altLang="en-US" sz="1000" dirty="0" smtClean="0">
                  <a:latin typeface="Tahoma" pitchFamily="34" charset="0"/>
                </a:rPr>
                <a:t> de travail</a:t>
              </a:r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5258350" y="3839735"/>
              <a:ext cx="2935044" cy="2"/>
            </a:xfrm>
            <a:prstGeom prst="line">
              <a:avLst/>
            </a:prstGeom>
            <a:ln>
              <a:headEnd type="oval" w="med" len="med"/>
              <a:tailEnd type="oval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5" name="Rectangle 55"/>
            <p:cNvSpPr>
              <a:spLocks noChangeArrowheads="1"/>
            </p:cNvSpPr>
            <p:nvPr/>
          </p:nvSpPr>
          <p:spPr bwMode="auto">
            <a:xfrm>
              <a:off x="250825" y="4119562"/>
              <a:ext cx="1384020" cy="27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000" dirty="0" err="1" smtClean="0">
                  <a:latin typeface="Tahoma" pitchFamily="34" charset="0"/>
                </a:rPr>
                <a:t>Mise</a:t>
              </a:r>
              <a:r>
                <a:rPr lang="en-GB" altLang="en-US" sz="1000" dirty="0" smtClean="0">
                  <a:latin typeface="Tahoma" pitchFamily="34" charset="0"/>
                </a:rPr>
                <a:t> à jour CCTB</a:t>
              </a:r>
              <a:endParaRPr lang="en-GB" altLang="en-US" sz="1000" dirty="0">
                <a:latin typeface="Tahoma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261104" y="5592438"/>
              <a:ext cx="576648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189" name="TextBox 30"/>
            <p:cNvSpPr txBox="1">
              <a:spLocks noChangeArrowheads="1"/>
            </p:cNvSpPr>
            <p:nvPr/>
          </p:nvSpPr>
          <p:spPr bwMode="auto">
            <a:xfrm rot="18865023">
              <a:off x="7871619" y="5976381"/>
              <a:ext cx="1117600" cy="29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n-GB" altLang="en-US" sz="1000" dirty="0">
                <a:latin typeface="London Tube"/>
              </a:endParaRPr>
            </a:p>
          </p:txBody>
        </p:sp>
      </p:grp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35496" y="4293096"/>
            <a:ext cx="11737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000" dirty="0" err="1" smtClean="0">
                <a:latin typeface="Tahoma" pitchFamily="34" charset="0"/>
              </a:rPr>
              <a:t>Période</a:t>
            </a:r>
            <a:r>
              <a:rPr lang="en-GB" altLang="en-US" sz="1000" dirty="0" smtClean="0">
                <a:latin typeface="Tahoma" pitchFamily="34" charset="0"/>
              </a:rPr>
              <a:t> transition</a:t>
            </a:r>
            <a:endParaRPr lang="en-GB" altLang="en-US" sz="1000" dirty="0">
              <a:latin typeface="Tahoma" pitchFamily="34" charset="0"/>
            </a:endParaRP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 rot="18549791">
            <a:off x="1642119" y="6142923"/>
            <a:ext cx="12818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cs typeface="+mn-cs"/>
              </a:rPr>
              <a:t> </a:t>
            </a: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LANCEMENT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CCTB 2022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cxnSp>
        <p:nvCxnSpPr>
          <p:cNvPr id="63" name="Straight Arrow Connector 45"/>
          <p:cNvCxnSpPr>
            <a:stCxn id="62" idx="3"/>
          </p:cNvCxnSpPr>
          <p:nvPr/>
        </p:nvCxnSpPr>
        <p:spPr bwMode="auto">
          <a:xfrm flipV="1">
            <a:off x="2687822" y="5211412"/>
            <a:ext cx="516026" cy="7115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55"/>
          <p:cNvSpPr>
            <a:spLocks noChangeArrowheads="1"/>
          </p:cNvSpPr>
          <p:nvPr/>
        </p:nvSpPr>
        <p:spPr bwMode="auto">
          <a:xfrm rot="18549791">
            <a:off x="1022216" y="6284685"/>
            <a:ext cx="12818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cs typeface="+mn-cs"/>
              </a:rPr>
              <a:t> </a:t>
            </a: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DECISION GW</a:t>
            </a:r>
          </a:p>
        </p:txBody>
      </p:sp>
      <p:cxnSp>
        <p:nvCxnSpPr>
          <p:cNvPr id="67" name="Straight Arrow Connector 45"/>
          <p:cNvCxnSpPr>
            <a:stCxn id="66" idx="3"/>
          </p:cNvCxnSpPr>
          <p:nvPr/>
        </p:nvCxnSpPr>
        <p:spPr bwMode="auto">
          <a:xfrm flipV="1">
            <a:off x="2067919" y="5199286"/>
            <a:ext cx="516026" cy="7115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55"/>
          <p:cNvSpPr>
            <a:spLocks noChangeArrowheads="1"/>
          </p:cNvSpPr>
          <p:nvPr/>
        </p:nvSpPr>
        <p:spPr bwMode="auto">
          <a:xfrm rot="18549791">
            <a:off x="2127034" y="6276501"/>
            <a:ext cx="12818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cs typeface="+mn-cs"/>
              </a:rPr>
              <a:t> </a:t>
            </a: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DECISION FWB</a:t>
            </a:r>
          </a:p>
        </p:txBody>
      </p:sp>
      <p:cxnSp>
        <p:nvCxnSpPr>
          <p:cNvPr id="69" name="Straight Arrow Connector 45"/>
          <p:cNvCxnSpPr>
            <a:stCxn id="68" idx="3"/>
          </p:cNvCxnSpPr>
          <p:nvPr/>
        </p:nvCxnSpPr>
        <p:spPr bwMode="auto">
          <a:xfrm flipV="1">
            <a:off x="3172737" y="5191102"/>
            <a:ext cx="516026" cy="7115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55"/>
          <p:cNvSpPr>
            <a:spLocks noChangeArrowheads="1"/>
          </p:cNvSpPr>
          <p:nvPr/>
        </p:nvSpPr>
        <p:spPr bwMode="auto">
          <a:xfrm rot="18549791">
            <a:off x="4954487" y="6284685"/>
            <a:ext cx="12818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dirty="0" smtClean="0">
                <a:solidFill>
                  <a:schemeClr val="accent2">
                    <a:lumMod val="75000"/>
                  </a:schemeClr>
                </a:solidFill>
              </a:rPr>
              <a:t>NOUVEAU CCTB</a:t>
            </a:r>
            <a:endParaRPr lang="en-GB" altLang="en-US" sz="1000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cxnSp>
        <p:nvCxnSpPr>
          <p:cNvPr id="78" name="Straight Arrow Connector 45"/>
          <p:cNvCxnSpPr>
            <a:stCxn id="77" idx="3"/>
          </p:cNvCxnSpPr>
          <p:nvPr/>
        </p:nvCxnSpPr>
        <p:spPr bwMode="auto">
          <a:xfrm flipV="1">
            <a:off x="6000190" y="5199286"/>
            <a:ext cx="516026" cy="7115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47"/>
          <p:cNvCxnSpPr/>
          <p:nvPr/>
        </p:nvCxnSpPr>
        <p:spPr bwMode="auto">
          <a:xfrm>
            <a:off x="5004048" y="2492896"/>
            <a:ext cx="2520280" cy="0"/>
          </a:xfrm>
          <a:prstGeom prst="line">
            <a:avLst/>
          </a:prstGeom>
          <a:ln>
            <a:prstDash val="dash"/>
            <a:headEnd type="oval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47"/>
          <p:cNvCxnSpPr/>
          <p:nvPr/>
        </p:nvCxnSpPr>
        <p:spPr bwMode="auto">
          <a:xfrm>
            <a:off x="6660232" y="2924944"/>
            <a:ext cx="864096" cy="0"/>
          </a:xfrm>
          <a:prstGeom prst="line">
            <a:avLst/>
          </a:prstGeom>
          <a:ln>
            <a:prstDash val="dash"/>
            <a:headEnd type="oval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29"/>
          <p:cNvCxnSpPr/>
          <p:nvPr/>
        </p:nvCxnSpPr>
        <p:spPr bwMode="auto">
          <a:xfrm>
            <a:off x="5220072" y="2132856"/>
            <a:ext cx="864096" cy="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47"/>
          <p:cNvCxnSpPr/>
          <p:nvPr/>
        </p:nvCxnSpPr>
        <p:spPr bwMode="auto">
          <a:xfrm>
            <a:off x="6679084" y="3645024"/>
            <a:ext cx="845244" cy="0"/>
          </a:xfrm>
          <a:prstGeom prst="line">
            <a:avLst/>
          </a:prstGeom>
          <a:ln>
            <a:prstDash val="dash"/>
            <a:headEnd type="oval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47"/>
          <p:cNvCxnSpPr/>
          <p:nvPr/>
        </p:nvCxnSpPr>
        <p:spPr bwMode="auto">
          <a:xfrm>
            <a:off x="6660232" y="4005064"/>
            <a:ext cx="845244" cy="0"/>
          </a:xfrm>
          <a:prstGeom prst="line">
            <a:avLst/>
          </a:prstGeom>
          <a:ln>
            <a:prstDash val="dash"/>
            <a:headEnd type="oval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38"/>
          <p:cNvCxnSpPr/>
          <p:nvPr/>
        </p:nvCxnSpPr>
        <p:spPr bwMode="auto">
          <a:xfrm flipV="1">
            <a:off x="4211960" y="4005064"/>
            <a:ext cx="2448272" cy="2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47"/>
          <p:cNvCxnSpPr/>
          <p:nvPr/>
        </p:nvCxnSpPr>
        <p:spPr bwMode="auto">
          <a:xfrm>
            <a:off x="5868144" y="4437112"/>
            <a:ext cx="792088" cy="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34"/>
          <p:cNvCxnSpPr/>
          <p:nvPr/>
        </p:nvCxnSpPr>
        <p:spPr bwMode="auto">
          <a:xfrm>
            <a:off x="3131840" y="4437112"/>
            <a:ext cx="720080" cy="0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34"/>
          <p:cNvCxnSpPr/>
          <p:nvPr/>
        </p:nvCxnSpPr>
        <p:spPr bwMode="auto">
          <a:xfrm>
            <a:off x="3851920" y="4437112"/>
            <a:ext cx="2016224" cy="0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dirty="0" smtClean="0"/>
              <a:t>CCTB 01.02</a:t>
            </a:r>
            <a:endParaRPr lang="en-GB" alt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Nombre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d’articles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totaux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kern="0" dirty="0">
                <a:solidFill>
                  <a:srgbClr val="4C4C4C"/>
                </a:solidFill>
                <a:latin typeface="Verdana"/>
              </a:rPr>
              <a:t>		</a:t>
            </a:r>
          </a:p>
          <a:p>
            <a:pPr eaLnBrk="1" hangingPunct="1">
              <a:defRPr/>
            </a:pP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Nombre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 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de 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pages :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	</a:t>
            </a:r>
          </a:p>
          <a:p>
            <a:pPr eaLnBrk="1" hangingPunct="1">
              <a:defRPr/>
            </a:pPr>
            <a:endParaRPr lang="en-GB" sz="2800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Heures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de travail:	</a:t>
            </a:r>
            <a:endParaRPr lang="en-GB" sz="2800" kern="0" dirty="0" smtClean="0">
              <a:solidFill>
                <a:srgbClr val="4C4C4C"/>
              </a:solidFill>
              <a:latin typeface="Verdana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kern="0" dirty="0">
                <a:solidFill>
                  <a:srgbClr val="4C4C4C"/>
                </a:solidFill>
                <a:latin typeface="Verdana"/>
              </a:rPr>
              <a:t>			</a:t>
            </a: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Contributeurs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:		</a:t>
            </a:r>
            <a:endParaRPr lang="en-GB" sz="2800" kern="0" dirty="0">
              <a:solidFill>
                <a:srgbClr val="FF0000"/>
              </a:solidFill>
              <a:latin typeface="Verdana"/>
            </a:endParaRPr>
          </a:p>
          <a:p>
            <a:pPr eaLnBrk="1" hangingPunct="1">
              <a:defRPr/>
            </a:pPr>
            <a:endParaRPr lang="en-GB" sz="2800" kern="0" dirty="0">
              <a:solidFill>
                <a:srgbClr val="4C4C4C"/>
              </a:solidFill>
              <a:latin typeface="Verdana"/>
            </a:endParaRP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4C4C4C"/>
                </a:solidFill>
                <a:latin typeface="Verdana"/>
              </a:rPr>
              <a:t>Nombre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 de </a:t>
            </a:r>
            <a:r>
              <a:rPr lang="en-GB" sz="2800" kern="0" dirty="0" err="1" smtClean="0">
                <a:solidFill>
                  <a:srgbClr val="4C4C4C"/>
                </a:solidFill>
                <a:latin typeface="Verdana"/>
              </a:rPr>
              <a:t>références</a:t>
            </a:r>
            <a:r>
              <a:rPr lang="en-GB" sz="2800" kern="0" dirty="0" smtClean="0">
                <a:solidFill>
                  <a:srgbClr val="4C4C4C"/>
                </a:solidFill>
                <a:latin typeface="Verdana"/>
              </a:rPr>
              <a:t>:</a:t>
            </a:r>
            <a:r>
              <a:rPr lang="en-GB" sz="2800" kern="0" dirty="0">
                <a:solidFill>
                  <a:srgbClr val="4C4C4C"/>
                </a:solidFill>
                <a:latin typeface="Verdana"/>
              </a:rPr>
              <a:t>	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625" y="1484313"/>
            <a:ext cx="2879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dirty="0">
                <a:solidFill>
                  <a:srgbClr val="4C4C4C"/>
                </a:solidFill>
                <a:latin typeface="Tahoma" pitchFamily="34" charset="0"/>
              </a:rPr>
              <a:t>~</a:t>
            </a:r>
            <a:r>
              <a:rPr lang="en-GB" altLang="en-US" sz="3200" dirty="0" smtClean="0">
                <a:solidFill>
                  <a:srgbClr val="4C4C4C"/>
                </a:solidFill>
                <a:latin typeface="Tahoma" pitchFamily="34" charset="0"/>
              </a:rPr>
              <a:t>8800</a:t>
            </a:r>
            <a:endParaRPr lang="en-GB" altLang="en-US" sz="3200" dirty="0">
              <a:solidFill>
                <a:srgbClr val="4C4C4C"/>
              </a:solidFill>
              <a:latin typeface="Tahoma" pitchFamily="34" charset="0"/>
            </a:endParaRPr>
          </a:p>
          <a:p>
            <a:endParaRPr lang="en-GB" altLang="en-US" sz="3200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altLang="en-US" sz="3200" dirty="0" smtClean="0">
                <a:solidFill>
                  <a:srgbClr val="4C4C4C"/>
                </a:solidFill>
                <a:latin typeface="Tahoma" pitchFamily="34" charset="0"/>
              </a:rPr>
              <a:t>~3000</a:t>
            </a:r>
            <a:endParaRPr lang="en-GB" altLang="en-US" sz="3200" dirty="0">
              <a:solidFill>
                <a:srgbClr val="4C4C4C"/>
              </a:solidFill>
              <a:latin typeface="Tahoma" pitchFamily="34" charset="0"/>
            </a:endParaRPr>
          </a:p>
          <a:p>
            <a:endParaRPr lang="en-GB" altLang="en-US" sz="3200" dirty="0">
              <a:latin typeface="Tahoma" pitchFamily="34" charset="0"/>
            </a:endParaRPr>
          </a:p>
          <a:p>
            <a:r>
              <a:rPr lang="en-GB" altLang="en-US" sz="3200" dirty="0">
                <a:solidFill>
                  <a:srgbClr val="4C4C4C"/>
                </a:solidFill>
                <a:latin typeface="Tahoma" pitchFamily="34" charset="0"/>
              </a:rPr>
              <a:t>~11000 h</a:t>
            </a:r>
          </a:p>
          <a:p>
            <a:pPr>
              <a:buFont typeface="Arial" pitchFamily="34" charset="0"/>
              <a:buChar char="•"/>
            </a:pPr>
            <a:endParaRPr lang="en-GB" altLang="en-US" sz="3200" dirty="0">
              <a:latin typeface="Tahoma" pitchFamily="34" charset="0"/>
            </a:endParaRPr>
          </a:p>
          <a:p>
            <a:r>
              <a:rPr lang="en-GB" altLang="en-US" sz="3200" dirty="0">
                <a:solidFill>
                  <a:srgbClr val="4C4C4C"/>
                </a:solidFill>
                <a:latin typeface="Tahoma" pitchFamily="34" charset="0"/>
              </a:rPr>
              <a:t>51</a:t>
            </a:r>
          </a:p>
          <a:p>
            <a:endParaRPr lang="en-GB" altLang="en-US" sz="3200" dirty="0">
              <a:latin typeface="Tahoma" pitchFamily="34" charset="0"/>
            </a:endParaRPr>
          </a:p>
          <a:p>
            <a:r>
              <a:rPr lang="en-GB" altLang="en-US" sz="3200" dirty="0">
                <a:solidFill>
                  <a:srgbClr val="4C4C4C"/>
                </a:solidFill>
                <a:latin typeface="Tahoma" pitchFamily="34" charset="0"/>
              </a:rPr>
              <a:t>1800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596</TotalTime>
  <Words>1361</Words>
  <Application>Microsoft Office PowerPoint</Application>
  <PresentationFormat>Affichage à l'écran (4:3)</PresentationFormat>
  <Paragraphs>512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Diapositive 1</vt:lpstr>
      <vt:lpstr>Contexte</vt:lpstr>
      <vt:lpstr>Collaboration sectorielle</vt:lpstr>
      <vt:lpstr>Historique</vt:lpstr>
      <vt:lpstr>Mise en place</vt:lpstr>
      <vt:lpstr>Fonctionnement</vt:lpstr>
      <vt:lpstr>Organigramme</vt:lpstr>
      <vt:lpstr>Planification (2014-2015)</vt:lpstr>
      <vt:lpstr>CCTB 01.02</vt:lpstr>
      <vt:lpstr>CCTB 01.03</vt:lpstr>
      <vt:lpstr>Réglementations</vt:lpstr>
      <vt:lpstr>Structure du CCTB</vt:lpstr>
      <vt:lpstr>Structure arborescente codifiée</vt:lpstr>
      <vt:lpstr>Structure de la numérotation</vt:lpstr>
      <vt:lpstr>Terminologie arborescente</vt:lpstr>
      <vt:lpstr>Utilisation</vt:lpstr>
      <vt:lpstr>Descriptifs actuels</vt:lpstr>
      <vt:lpstr>Pour les CSC</vt:lpstr>
      <vt:lpstr>Nouveaux éléments dans le CSC</vt:lpstr>
      <vt:lpstr>Prescription type</vt:lpstr>
      <vt:lpstr>Dans le CSC technique</vt:lpstr>
      <vt:lpstr>CCT-Bâtiments 2022</vt:lpstr>
      <vt:lpstr>CCT-Bâtiments 2022</vt:lpstr>
      <vt:lpstr>CCT-Bâtiments 2022</vt:lpstr>
      <vt:lpstr>Catalogue des documents de références</vt:lpstr>
      <vt:lpstr>GT CDR : veille normative</vt:lpstr>
      <vt:lpstr>GT CDR : rôles</vt:lpstr>
      <vt:lpstr>Tome 9 - Abords</vt:lpstr>
      <vt:lpstr>Les outils informatiques</vt:lpstr>
      <vt:lpstr>AUTHOR-E</vt:lpstr>
      <vt:lpstr>AUTHOR-E</vt:lpstr>
      <vt:lpstr>Outil d’élaboration de cahiers des charges</vt:lpstr>
      <vt:lpstr>Outil d’élaboration de cahiers des charges</vt:lpstr>
      <vt:lpstr>VITRUV</vt:lpstr>
      <vt:lpstr>VITRUV</vt:lpstr>
      <vt:lpstr>VITRUV</vt:lpstr>
      <vt:lpstr>VITRUV</vt:lpstr>
      <vt:lpstr>VITRUV</vt:lpstr>
      <vt:lpstr>VITRUV</vt:lpstr>
      <vt:lpstr>Recherche contextuelle</vt:lpstr>
      <vt:lpstr>Validation du projet</vt:lpstr>
      <vt:lpstr>Génération documents</vt:lpstr>
      <vt:lpstr>VITRUV</vt:lpstr>
      <vt:lpstr>Le site  http://batiments.wallonie.be</vt:lpstr>
      <vt:lpstr>Le site  http://batiments.wallonie.be</vt:lpstr>
      <vt:lpstr>Le site  http://batiments.wallonie.be</vt:lpstr>
      <vt:lpstr>Le site  http://batiments.wallonie.be</vt:lpstr>
      <vt:lpstr>Le site  http://batiments.wallonie.be</vt:lpstr>
      <vt:lpstr>Le site  http://batiments.wallonie.be</vt:lpstr>
      <vt:lpstr>Formations / supports</vt:lpstr>
      <vt:lpstr>Helpdesks / supports</vt:lpstr>
      <vt:lpstr>Quelques chiffres</vt:lpstr>
      <vt:lpstr>Diapositive 53</vt:lpstr>
    </vt:vector>
  </TitlesOfParts>
  <Company>SWL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titre</dc:title>
  <dc:creator>jlh</dc:creator>
  <cp:lastModifiedBy>16213</cp:lastModifiedBy>
  <cp:revision>138</cp:revision>
  <dcterms:created xsi:type="dcterms:W3CDTF">2014-01-28T10:56:07Z</dcterms:created>
  <dcterms:modified xsi:type="dcterms:W3CDTF">2015-03-26T07:23:51Z</dcterms:modified>
</cp:coreProperties>
</file>