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18"/>
  </p:notesMasterIdLst>
  <p:handoutMasterIdLst>
    <p:handoutMasterId r:id="rId19"/>
  </p:handoutMasterIdLst>
  <p:sldIdLst>
    <p:sldId id="495" r:id="rId2"/>
    <p:sldId id="354" r:id="rId3"/>
    <p:sldId id="584" r:id="rId4"/>
    <p:sldId id="282" r:id="rId5"/>
    <p:sldId id="496" r:id="rId6"/>
    <p:sldId id="497" r:id="rId7"/>
    <p:sldId id="585" r:id="rId8"/>
    <p:sldId id="297" r:id="rId9"/>
    <p:sldId id="580" r:id="rId10"/>
    <p:sldId id="574" r:id="rId11"/>
    <p:sldId id="285" r:id="rId12"/>
    <p:sldId id="288" r:id="rId13"/>
    <p:sldId id="579" r:id="rId14"/>
    <p:sldId id="578" r:id="rId15"/>
    <p:sldId id="581" r:id="rId16"/>
    <p:sldId id="494"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 DUCASSOU" initials="LD" lastIdx="10" clrIdx="0">
    <p:extLst>
      <p:ext uri="{19B8F6BF-5375-455C-9EA6-DF929625EA0E}">
        <p15:presenceInfo xmlns:p15="http://schemas.microsoft.com/office/powerpoint/2012/main" userId="S::lducassou@kherty.net::ba10b0dc-41c4-46ed-ae99-21b4eb3bf6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18E"/>
    <a:srgbClr val="E6B9B8"/>
    <a:srgbClr val="49C5B1"/>
    <a:srgbClr val="C2E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057" autoAdjust="0"/>
  </p:normalViewPr>
  <p:slideViewPr>
    <p:cSldViewPr>
      <p:cViewPr varScale="1">
        <p:scale>
          <a:sx n="66" d="100"/>
          <a:sy n="66" d="100"/>
        </p:scale>
        <p:origin x="484" y="44"/>
      </p:cViewPr>
      <p:guideLst>
        <p:guide orient="horz" pos="2160"/>
        <p:guide pos="3840"/>
      </p:guideLst>
    </p:cSldViewPr>
  </p:slideViewPr>
  <p:notesTextViewPr>
    <p:cViewPr>
      <p:scale>
        <a:sx n="1" d="1"/>
        <a:sy n="1" d="1"/>
      </p:scale>
      <p:origin x="0" y="0"/>
    </p:cViewPr>
  </p:notesTextViewPr>
  <p:sorterViewPr>
    <p:cViewPr>
      <p:scale>
        <a:sx n="100" d="100"/>
        <a:sy n="100" d="100"/>
      </p:scale>
      <p:origin x="0" y="-55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Coût</a:t>
            </a:r>
            <a:r>
              <a:rPr lang="en-US" dirty="0"/>
              <a:t> Application</a:t>
            </a:r>
          </a:p>
        </c:rich>
      </c:tx>
      <c:overlay val="0"/>
    </c:title>
    <c:autoTitleDeleted val="0"/>
    <c:plotArea>
      <c:layout/>
      <c:barChart>
        <c:barDir val="col"/>
        <c:grouping val="clustered"/>
        <c:varyColors val="0"/>
        <c:ser>
          <c:idx val="0"/>
          <c:order val="0"/>
          <c:tx>
            <c:strRef>
              <c:f>'Belgique client '!$C$4</c:f>
              <c:strCache>
                <c:ptCount val="1"/>
                <c:pt idx="0">
                  <c:v>Cout</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1-10A3-48F8-BDA1-2FA5A748F9A3}"/>
              </c:ext>
            </c:extLst>
          </c:dPt>
          <c:dPt>
            <c:idx val="1"/>
            <c:invertIfNegative val="0"/>
            <c:bubble3D val="0"/>
            <c:spPr>
              <a:solidFill>
                <a:schemeClr val="accent5">
                  <a:lumMod val="60000"/>
                  <a:lumOff val="40000"/>
                </a:schemeClr>
              </a:solidFill>
            </c:spPr>
            <c:extLst>
              <c:ext xmlns:c16="http://schemas.microsoft.com/office/drawing/2014/chart" uri="{C3380CC4-5D6E-409C-BE32-E72D297353CC}">
                <c16:uniqueId val="{00000003-10A3-48F8-BDA1-2FA5A748F9A3}"/>
              </c:ext>
            </c:extLst>
          </c:dPt>
          <c:dPt>
            <c:idx val="2"/>
            <c:invertIfNegative val="0"/>
            <c:bubble3D val="0"/>
            <c:spPr>
              <a:solidFill>
                <a:schemeClr val="accent2">
                  <a:lumMod val="40000"/>
                  <a:lumOff val="60000"/>
                </a:schemeClr>
              </a:solidFill>
            </c:spPr>
            <c:extLst>
              <c:ext xmlns:c16="http://schemas.microsoft.com/office/drawing/2014/chart" uri="{C3380CC4-5D6E-409C-BE32-E72D297353CC}">
                <c16:uniqueId val="{00000005-10A3-48F8-BDA1-2FA5A748F9A3}"/>
              </c:ext>
            </c:extLst>
          </c:dPt>
          <c:dPt>
            <c:idx val="3"/>
            <c:invertIfNegative val="0"/>
            <c:bubble3D val="0"/>
            <c:spPr>
              <a:pattFill prst="sphere">
                <a:fgClr>
                  <a:schemeClr val="accent2">
                    <a:lumMod val="60000"/>
                    <a:lumOff val="40000"/>
                  </a:schemeClr>
                </a:fgClr>
                <a:bgClr>
                  <a:schemeClr val="bg1"/>
                </a:bgClr>
              </a:pattFill>
            </c:spPr>
            <c:extLst>
              <c:ext xmlns:c16="http://schemas.microsoft.com/office/drawing/2014/chart" uri="{C3380CC4-5D6E-409C-BE32-E72D297353CC}">
                <c16:uniqueId val="{00000007-10A3-48F8-BDA1-2FA5A748F9A3}"/>
              </c:ext>
            </c:extLst>
          </c:dPt>
          <c:dPt>
            <c:idx val="4"/>
            <c:invertIfNegative val="0"/>
            <c:bubble3D val="0"/>
            <c:spPr>
              <a:pattFill prst="lgConfetti">
                <a:fgClr>
                  <a:schemeClr val="bg1">
                    <a:lumMod val="75000"/>
                  </a:schemeClr>
                </a:fgClr>
                <a:bgClr>
                  <a:schemeClr val="bg1"/>
                </a:bgClr>
              </a:pattFill>
            </c:spPr>
            <c:extLst>
              <c:ext xmlns:c16="http://schemas.microsoft.com/office/drawing/2014/chart" uri="{C3380CC4-5D6E-409C-BE32-E72D297353CC}">
                <c16:uniqueId val="{00000009-10A3-48F8-BDA1-2FA5A748F9A3}"/>
              </c:ext>
            </c:extLst>
          </c:dPt>
          <c:cat>
            <c:strRef>
              <c:f>('Belgique client '!$A$4,'Belgique client '!$A$7,'Belgique client '!$A$16,'Belgique client '!$A$19,'Belgique client '!$A$28)</c:f>
              <c:strCache>
                <c:ptCount val="5"/>
                <c:pt idx="0">
                  <c:v>PEINTURE WT</c:v>
                </c:pt>
                <c:pt idx="1">
                  <c:v>PEINTURE H2O</c:v>
                </c:pt>
                <c:pt idx="2">
                  <c:v>EC RIDEAU</c:v>
                </c:pt>
                <c:pt idx="3">
                  <c:v>EC DOT</c:v>
                </c:pt>
                <c:pt idx="4">
                  <c:v>EAF CREPI</c:v>
                </c:pt>
              </c:strCache>
            </c:strRef>
          </c:cat>
          <c:val>
            <c:numRef>
              <c:f>('Belgique client '!$H$4,'Belgique client '!$H$7,'Belgique client '!$H$16,'Belgique client '!$H$19,'Belgique client '!$H$28)</c:f>
              <c:numCache>
                <c:formatCode>_-* #,##0\ [$€-40C]_-;\-* #,##0\ [$€-40C]_-;_-* "-"??\ [$€-40C]_-;_-@_-</c:formatCode>
                <c:ptCount val="5"/>
                <c:pt idx="0">
                  <c:v>2808</c:v>
                </c:pt>
                <c:pt idx="1">
                  <c:v>2928</c:v>
                </c:pt>
                <c:pt idx="2">
                  <c:v>8856</c:v>
                </c:pt>
                <c:pt idx="3">
                  <c:v>8640</c:v>
                </c:pt>
                <c:pt idx="4">
                  <c:v>11304</c:v>
                </c:pt>
              </c:numCache>
            </c:numRef>
          </c:val>
          <c:extLst>
            <c:ext xmlns:c16="http://schemas.microsoft.com/office/drawing/2014/chart" uri="{C3380CC4-5D6E-409C-BE32-E72D297353CC}">
              <c16:uniqueId val="{0000000A-10A3-48F8-BDA1-2FA5A748F9A3}"/>
            </c:ext>
          </c:extLst>
        </c:ser>
        <c:dLbls>
          <c:showLegendKey val="0"/>
          <c:showVal val="0"/>
          <c:showCatName val="0"/>
          <c:showSerName val="0"/>
          <c:showPercent val="0"/>
          <c:showBubbleSize val="0"/>
        </c:dLbls>
        <c:gapWidth val="150"/>
        <c:axId val="334860520"/>
        <c:axId val="1"/>
      </c:barChart>
      <c:catAx>
        <c:axId val="334860520"/>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min val="2000"/>
        </c:scaling>
        <c:delete val="0"/>
        <c:axPos val="l"/>
        <c:majorGridlines/>
        <c:numFmt formatCode="_-* #,##0\ [$€-40C]_-;\-* #,##0\ [$€-40C]_-;_-* &quot;-&quot;??\ [$€-40C]_-;_-@_-" sourceLinked="1"/>
        <c:majorTickMark val="out"/>
        <c:minorTickMark val="none"/>
        <c:tickLblPos val="nextTo"/>
        <c:crossAx val="334860520"/>
        <c:crosses val="autoZero"/>
        <c:crossBetween val="between"/>
        <c:majorUnit val="5000"/>
      </c:valAx>
    </c:plotArea>
    <c:plotVisOnly val="1"/>
    <c:dispBlanksAs val="gap"/>
    <c:showDLblsOverMax val="0"/>
  </c:chart>
  <c:spPr>
    <a:ln>
      <a:solidFill>
        <a:srgbClr val="49C5B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fr-FR" dirty="0"/>
              <a:t>Impact environnemental </a:t>
            </a:r>
            <a:r>
              <a:rPr lang="fr-FR" dirty="0" err="1"/>
              <a:t>TeQ</a:t>
            </a:r>
            <a:r>
              <a:rPr lang="fr-FR" dirty="0"/>
              <a:t> C02</a:t>
            </a:r>
          </a:p>
        </c:rich>
      </c:tx>
      <c:overlay val="0"/>
    </c:title>
    <c:autoTitleDeleted val="0"/>
    <c:plotArea>
      <c:layout/>
      <c:barChart>
        <c:barDir val="col"/>
        <c:grouping val="clustered"/>
        <c:varyColors val="0"/>
        <c:ser>
          <c:idx val="0"/>
          <c:order val="0"/>
          <c:tx>
            <c:strRef>
              <c:f>'Belgique client '!$C$6</c:f>
              <c:strCache>
                <c:ptCount val="1"/>
                <c:pt idx="0">
                  <c:v>Impact environnemental Teq C02</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1-9A23-4B9A-A0A3-2DFAA3D95354}"/>
              </c:ext>
            </c:extLst>
          </c:dPt>
          <c:dPt>
            <c:idx val="1"/>
            <c:invertIfNegative val="0"/>
            <c:bubble3D val="0"/>
            <c:spPr>
              <a:solidFill>
                <a:schemeClr val="accent5">
                  <a:lumMod val="60000"/>
                  <a:lumOff val="40000"/>
                </a:schemeClr>
              </a:solidFill>
            </c:spPr>
            <c:extLst>
              <c:ext xmlns:c16="http://schemas.microsoft.com/office/drawing/2014/chart" uri="{C3380CC4-5D6E-409C-BE32-E72D297353CC}">
                <c16:uniqueId val="{00000003-9A23-4B9A-A0A3-2DFAA3D95354}"/>
              </c:ext>
            </c:extLst>
          </c:dPt>
          <c:dPt>
            <c:idx val="2"/>
            <c:invertIfNegative val="0"/>
            <c:bubble3D val="0"/>
            <c:spPr>
              <a:solidFill>
                <a:schemeClr val="accent2">
                  <a:lumMod val="40000"/>
                  <a:lumOff val="60000"/>
                </a:schemeClr>
              </a:solidFill>
            </c:spPr>
            <c:extLst>
              <c:ext xmlns:c16="http://schemas.microsoft.com/office/drawing/2014/chart" uri="{C3380CC4-5D6E-409C-BE32-E72D297353CC}">
                <c16:uniqueId val="{00000005-9A23-4B9A-A0A3-2DFAA3D95354}"/>
              </c:ext>
            </c:extLst>
          </c:dPt>
          <c:dPt>
            <c:idx val="3"/>
            <c:invertIfNegative val="0"/>
            <c:bubble3D val="0"/>
            <c:spPr>
              <a:pattFill prst="sphere">
                <a:fgClr>
                  <a:schemeClr val="accent2">
                    <a:lumMod val="40000"/>
                    <a:lumOff val="60000"/>
                  </a:schemeClr>
                </a:fgClr>
                <a:bgClr>
                  <a:schemeClr val="bg1"/>
                </a:bgClr>
              </a:pattFill>
            </c:spPr>
            <c:extLst>
              <c:ext xmlns:c16="http://schemas.microsoft.com/office/drawing/2014/chart" uri="{C3380CC4-5D6E-409C-BE32-E72D297353CC}">
                <c16:uniqueId val="{00000007-9A23-4B9A-A0A3-2DFAA3D95354}"/>
              </c:ext>
            </c:extLst>
          </c:dPt>
          <c:dPt>
            <c:idx val="4"/>
            <c:invertIfNegative val="0"/>
            <c:bubble3D val="0"/>
            <c:spPr>
              <a:pattFill prst="lgConfetti">
                <a:fgClr>
                  <a:schemeClr val="bg1">
                    <a:lumMod val="75000"/>
                  </a:schemeClr>
                </a:fgClr>
                <a:bgClr>
                  <a:schemeClr val="bg1"/>
                </a:bgClr>
              </a:pattFill>
            </c:spPr>
            <c:extLst>
              <c:ext xmlns:c16="http://schemas.microsoft.com/office/drawing/2014/chart" uri="{C3380CC4-5D6E-409C-BE32-E72D297353CC}">
                <c16:uniqueId val="{00000009-9A23-4B9A-A0A3-2DFAA3D95354}"/>
              </c:ext>
            </c:extLst>
          </c:dPt>
          <c:cat>
            <c:strRef>
              <c:f>('Belgique client '!$A$6,'Belgique client '!$A$9,'Belgique client '!$A$18,'Belgique client '!$A$21,'Belgique client '!$A$30)</c:f>
              <c:strCache>
                <c:ptCount val="5"/>
                <c:pt idx="0">
                  <c:v>PEINTURE WT</c:v>
                </c:pt>
                <c:pt idx="1">
                  <c:v>PEINTURE H2O</c:v>
                </c:pt>
                <c:pt idx="2">
                  <c:v>EC RIDEAU</c:v>
                </c:pt>
                <c:pt idx="3">
                  <c:v>EC DOT</c:v>
                </c:pt>
                <c:pt idx="4">
                  <c:v>EAF CREPI</c:v>
                </c:pt>
              </c:strCache>
            </c:strRef>
          </c:cat>
          <c:val>
            <c:numRef>
              <c:f>('Belgique client '!$H$6,'Belgique client '!$H$9,'Belgique client '!$H$18,'Belgique client '!$H$21,'Belgique client '!$H$30)</c:f>
              <c:numCache>
                <c:formatCode>0.00</c:formatCode>
                <c:ptCount val="5"/>
                <c:pt idx="0">
                  <c:v>1.1800000000000002</c:v>
                </c:pt>
                <c:pt idx="1">
                  <c:v>1.1099999999999999</c:v>
                </c:pt>
                <c:pt idx="2">
                  <c:v>5.2705882352941176</c:v>
                </c:pt>
                <c:pt idx="3">
                  <c:v>4.3352941176470594</c:v>
                </c:pt>
                <c:pt idx="4">
                  <c:v>4.7</c:v>
                </c:pt>
              </c:numCache>
            </c:numRef>
          </c:val>
          <c:extLst>
            <c:ext xmlns:c16="http://schemas.microsoft.com/office/drawing/2014/chart" uri="{C3380CC4-5D6E-409C-BE32-E72D297353CC}">
              <c16:uniqueId val="{0000000A-9A23-4B9A-A0A3-2DFAA3D95354}"/>
            </c:ext>
          </c:extLst>
        </c:ser>
        <c:dLbls>
          <c:showLegendKey val="0"/>
          <c:showVal val="0"/>
          <c:showCatName val="0"/>
          <c:showSerName val="0"/>
          <c:showPercent val="0"/>
          <c:showBubbleSize val="0"/>
        </c:dLbls>
        <c:gapWidth val="150"/>
        <c:axId val="335960488"/>
        <c:axId val="1"/>
      </c:barChart>
      <c:catAx>
        <c:axId val="335960488"/>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min val="0"/>
        </c:scaling>
        <c:delete val="0"/>
        <c:axPos val="l"/>
        <c:majorGridlines/>
        <c:numFmt formatCode="0.00" sourceLinked="1"/>
        <c:majorTickMark val="out"/>
        <c:minorTickMark val="none"/>
        <c:tickLblPos val="nextTo"/>
        <c:crossAx val="335960488"/>
        <c:crosses val="autoZero"/>
        <c:crossBetween val="between"/>
        <c:majorUnit val="2"/>
        <c:minorUnit val="0.5"/>
      </c:valAx>
    </c:plotArea>
    <c:plotVisOnly val="1"/>
    <c:dispBlanksAs val="zero"/>
    <c:showDLblsOverMax val="0"/>
  </c:chart>
  <c:spPr>
    <a:ln>
      <a:solidFill>
        <a:srgbClr val="49C5B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err="1"/>
              <a:t>Coût</a:t>
            </a:r>
            <a:r>
              <a:rPr lang="en-US" dirty="0"/>
              <a:t> Politique </a:t>
            </a:r>
            <a:r>
              <a:rPr lang="en-US" dirty="0" err="1"/>
              <a:t>Marquage</a:t>
            </a:r>
            <a:r>
              <a:rPr lang="en-US" baseline="0" dirty="0"/>
              <a:t> 10 </a:t>
            </a:r>
            <a:r>
              <a:rPr lang="en-US" baseline="0" dirty="0" err="1"/>
              <a:t>ans</a:t>
            </a:r>
            <a:r>
              <a:rPr lang="en-US" baseline="0" dirty="0"/>
              <a:t>  1 X 3 VOIES</a:t>
            </a:r>
            <a:endParaRPr lang="en-US" dirty="0"/>
          </a:p>
        </c:rich>
      </c:tx>
      <c:overlay val="0"/>
      <c:spPr>
        <a:ln>
          <a:solidFill>
            <a:schemeClr val="tx1"/>
          </a:solidFill>
        </a:ln>
      </c:spPr>
    </c:title>
    <c:autoTitleDeleted val="0"/>
    <c:plotArea>
      <c:layout/>
      <c:barChart>
        <c:barDir val="col"/>
        <c:grouping val="clustered"/>
        <c:varyColors val="0"/>
        <c:ser>
          <c:idx val="1"/>
          <c:order val="0"/>
          <c:tx>
            <c:strRef>
              <c:f>'Belgique client '!$P$36</c:f>
              <c:strCache>
                <c:ptCount val="1"/>
                <c:pt idx="0">
                  <c:v>Cout marquage pondéré </c:v>
                </c:pt>
              </c:strCache>
            </c:strRef>
          </c:tx>
          <c:spPr>
            <a:ln w="57150">
              <a:solidFill>
                <a:schemeClr val="accent2">
                  <a:lumMod val="40000"/>
                  <a:lumOff val="60000"/>
                </a:schemeClr>
              </a:solidFill>
            </a:ln>
          </c:spPr>
          <c:invertIfNegative val="0"/>
          <c:dPt>
            <c:idx val="0"/>
            <c:invertIfNegative val="0"/>
            <c:bubble3D val="0"/>
            <c:spPr>
              <a:solidFill>
                <a:srgbClr val="92D050"/>
              </a:solidFill>
              <a:ln w="57150">
                <a:solidFill>
                  <a:schemeClr val="accent3">
                    <a:lumMod val="60000"/>
                    <a:lumOff val="40000"/>
                  </a:schemeClr>
                </a:solidFill>
              </a:ln>
            </c:spPr>
            <c:extLst>
              <c:ext xmlns:c16="http://schemas.microsoft.com/office/drawing/2014/chart" uri="{C3380CC4-5D6E-409C-BE32-E72D297353CC}">
                <c16:uniqueId val="{00000001-98CC-4BBC-ABFA-FAFEF3C60D68}"/>
              </c:ext>
            </c:extLst>
          </c:dPt>
          <c:dPt>
            <c:idx val="1"/>
            <c:invertIfNegative val="0"/>
            <c:bubble3D val="0"/>
            <c:spPr>
              <a:solidFill>
                <a:schemeClr val="accent5">
                  <a:lumMod val="40000"/>
                  <a:lumOff val="60000"/>
                </a:schemeClr>
              </a:solidFill>
              <a:ln w="57150">
                <a:solidFill>
                  <a:schemeClr val="accent5">
                    <a:lumMod val="60000"/>
                    <a:lumOff val="40000"/>
                  </a:schemeClr>
                </a:solidFill>
              </a:ln>
            </c:spPr>
            <c:extLst>
              <c:ext xmlns:c16="http://schemas.microsoft.com/office/drawing/2014/chart" uri="{C3380CC4-5D6E-409C-BE32-E72D297353CC}">
                <c16:uniqueId val="{00000003-98CC-4BBC-ABFA-FAFEF3C60D68}"/>
              </c:ext>
            </c:extLst>
          </c:dPt>
          <c:dPt>
            <c:idx val="2"/>
            <c:invertIfNegative val="0"/>
            <c:bubble3D val="0"/>
            <c:spPr>
              <a:solidFill>
                <a:schemeClr val="accent2">
                  <a:lumMod val="40000"/>
                  <a:lumOff val="60000"/>
                </a:schemeClr>
              </a:solidFill>
              <a:ln w="57150">
                <a:solidFill>
                  <a:schemeClr val="accent2">
                    <a:lumMod val="40000"/>
                    <a:lumOff val="60000"/>
                  </a:schemeClr>
                </a:solidFill>
              </a:ln>
            </c:spPr>
            <c:extLst>
              <c:ext xmlns:c16="http://schemas.microsoft.com/office/drawing/2014/chart" uri="{C3380CC4-5D6E-409C-BE32-E72D297353CC}">
                <c16:uniqueId val="{00000005-98CC-4BBC-ABFA-FAFEF3C60D68}"/>
              </c:ext>
            </c:extLst>
          </c:dPt>
          <c:dPt>
            <c:idx val="3"/>
            <c:invertIfNegative val="0"/>
            <c:bubble3D val="0"/>
            <c:spPr>
              <a:pattFill prst="sphere">
                <a:fgClr>
                  <a:schemeClr val="accent2">
                    <a:lumMod val="40000"/>
                    <a:lumOff val="60000"/>
                  </a:schemeClr>
                </a:fgClr>
                <a:bgClr>
                  <a:schemeClr val="bg1"/>
                </a:bgClr>
              </a:pattFill>
              <a:ln w="57150">
                <a:solidFill>
                  <a:schemeClr val="accent2">
                    <a:lumMod val="40000"/>
                    <a:lumOff val="60000"/>
                  </a:schemeClr>
                </a:solidFill>
              </a:ln>
            </c:spPr>
            <c:extLst>
              <c:ext xmlns:c16="http://schemas.microsoft.com/office/drawing/2014/chart" uri="{C3380CC4-5D6E-409C-BE32-E72D297353CC}">
                <c16:uniqueId val="{00000007-98CC-4BBC-ABFA-FAFEF3C60D68}"/>
              </c:ext>
            </c:extLst>
          </c:dPt>
          <c:dPt>
            <c:idx val="4"/>
            <c:invertIfNegative val="0"/>
            <c:bubble3D val="0"/>
            <c:spPr>
              <a:pattFill prst="sphere">
                <a:fgClr>
                  <a:schemeClr val="accent2">
                    <a:lumMod val="40000"/>
                    <a:lumOff val="60000"/>
                  </a:schemeClr>
                </a:fgClr>
                <a:bgClr>
                  <a:schemeClr val="bg1"/>
                </a:bgClr>
              </a:pattFill>
              <a:ln w="57150">
                <a:solidFill>
                  <a:schemeClr val="accent5">
                    <a:lumMod val="60000"/>
                    <a:lumOff val="40000"/>
                  </a:schemeClr>
                </a:solidFill>
              </a:ln>
            </c:spPr>
            <c:extLst>
              <c:ext xmlns:c16="http://schemas.microsoft.com/office/drawing/2014/chart" uri="{C3380CC4-5D6E-409C-BE32-E72D297353CC}">
                <c16:uniqueId val="{00000009-98CC-4BBC-ABFA-FAFEF3C60D68}"/>
              </c:ext>
            </c:extLst>
          </c:dPt>
          <c:dPt>
            <c:idx val="5"/>
            <c:invertIfNegative val="0"/>
            <c:bubble3D val="0"/>
            <c:spPr>
              <a:pattFill prst="lgConfetti">
                <a:fgClr>
                  <a:schemeClr val="bg1">
                    <a:lumMod val="65000"/>
                  </a:schemeClr>
                </a:fgClr>
                <a:bgClr>
                  <a:schemeClr val="bg1"/>
                </a:bgClr>
              </a:pattFill>
              <a:ln w="57150">
                <a:solidFill>
                  <a:schemeClr val="accent5">
                    <a:lumMod val="60000"/>
                    <a:lumOff val="40000"/>
                  </a:schemeClr>
                </a:solidFill>
              </a:ln>
            </c:spPr>
            <c:extLst>
              <c:ext xmlns:c16="http://schemas.microsoft.com/office/drawing/2014/chart" uri="{C3380CC4-5D6E-409C-BE32-E72D297353CC}">
                <c16:uniqueId val="{0000000B-98CC-4BBC-ABFA-FAFEF3C60D68}"/>
              </c:ext>
            </c:extLst>
          </c:dPt>
          <c:cat>
            <c:strRef>
              <c:f>('Belgique client '!$A$40,'Belgique client '!$A$45,'Belgique client '!$A$55,'Belgique client '!$A$60,'Belgique client '!$A$70,'Belgique client '!$A$75)</c:f>
              <c:strCache>
                <c:ptCount val="6"/>
                <c:pt idx="0">
                  <c:v>Tvx neufs + Entretien Peinture WT</c:v>
                </c:pt>
                <c:pt idx="1">
                  <c:v>Tvx neufs +Entretien Peinture H2O</c:v>
                </c:pt>
                <c:pt idx="2">
                  <c:v>Tvx neufs +Entretien Thermo</c:v>
                </c:pt>
                <c:pt idx="3">
                  <c:v>Tvx neufs +Entretien Thermo dot</c:v>
                </c:pt>
                <c:pt idx="4">
                  <c:v>Tvx neufs thermo dot +Entretien peinture H2O</c:v>
                </c:pt>
                <c:pt idx="5">
                  <c:v>Tvx neufs 2K crépi +Entretien peinture H2O</c:v>
                </c:pt>
              </c:strCache>
            </c:strRef>
          </c:cat>
          <c:val>
            <c:numRef>
              <c:f>('Belgique client '!$P$40,'Belgique client '!$P$45,'Belgique client '!$P$55,'Belgique client '!$P$60,'Belgique client '!$P$70,'Belgique client '!$P$75)</c:f>
              <c:numCache>
                <c:formatCode>_-* #,##0\ "€"_-;\-* #,##0\ "€"_-;_-* "-"??\ "€"_-;_-@_-</c:formatCode>
                <c:ptCount val="6"/>
                <c:pt idx="0">
                  <c:v>20220</c:v>
                </c:pt>
                <c:pt idx="1">
                  <c:v>16920</c:v>
                </c:pt>
                <c:pt idx="2">
                  <c:v>18690</c:v>
                </c:pt>
                <c:pt idx="3">
                  <c:v>24240</c:v>
                </c:pt>
                <c:pt idx="4">
                  <c:v>18353.333333333332</c:v>
                </c:pt>
                <c:pt idx="5">
                  <c:v>16100</c:v>
                </c:pt>
              </c:numCache>
            </c:numRef>
          </c:val>
          <c:extLst>
            <c:ext xmlns:c16="http://schemas.microsoft.com/office/drawing/2014/chart" uri="{C3380CC4-5D6E-409C-BE32-E72D297353CC}">
              <c16:uniqueId val="{0000000C-98CC-4BBC-ABFA-FAFEF3C60D68}"/>
            </c:ext>
          </c:extLst>
        </c:ser>
        <c:dLbls>
          <c:showLegendKey val="0"/>
          <c:showVal val="0"/>
          <c:showCatName val="0"/>
          <c:showSerName val="0"/>
          <c:showPercent val="0"/>
          <c:showBubbleSize val="0"/>
        </c:dLbls>
        <c:gapWidth val="150"/>
        <c:axId val="336578768"/>
        <c:axId val="1"/>
      </c:barChart>
      <c:catAx>
        <c:axId val="336578768"/>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min val="10000"/>
        </c:scaling>
        <c:delete val="0"/>
        <c:axPos val="l"/>
        <c:majorGridlines/>
        <c:numFmt formatCode="_-* #,##0\ &quot;€&quot;_-;\-* #,##0\ &quot;€&quot;_-;_-* &quot;-&quot;??\ &quot;€&quot;_-;_-@_-" sourceLinked="1"/>
        <c:majorTickMark val="out"/>
        <c:minorTickMark val="none"/>
        <c:tickLblPos val="nextTo"/>
        <c:crossAx val="336578768"/>
        <c:crosses val="autoZero"/>
        <c:crossBetween val="between"/>
        <c:majorUnit val="5000"/>
      </c:valAx>
    </c:plotArea>
    <c:plotVisOnly val="1"/>
    <c:dispBlanksAs val="gap"/>
    <c:showDLblsOverMax val="0"/>
  </c:chart>
  <c:spPr>
    <a:ln>
      <a:solidFill>
        <a:srgbClr val="49C5B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itle>
    <c:autoTitleDeleted val="0"/>
    <c:plotArea>
      <c:layout/>
      <c:barChart>
        <c:barDir val="col"/>
        <c:grouping val="clustered"/>
        <c:varyColors val="0"/>
        <c:ser>
          <c:idx val="0"/>
          <c:order val="0"/>
          <c:tx>
            <c:strRef>
              <c:f>'Belgique client '!$P$34</c:f>
              <c:strCache>
                <c:ptCount val="1"/>
                <c:pt idx="0">
                  <c:v>IMPACT ENVIRONNEMENTAL EN TeqCO2</c:v>
                </c:pt>
              </c:strCache>
            </c:strRef>
          </c:tx>
          <c:spPr>
            <a:ln w="57150"/>
          </c:spPr>
          <c:invertIfNegative val="0"/>
          <c:dPt>
            <c:idx val="0"/>
            <c:invertIfNegative val="0"/>
            <c:bubble3D val="0"/>
            <c:spPr>
              <a:solidFill>
                <a:srgbClr val="92D050"/>
              </a:solidFill>
              <a:ln w="57150">
                <a:solidFill>
                  <a:schemeClr val="accent3">
                    <a:lumMod val="60000"/>
                    <a:lumOff val="40000"/>
                  </a:schemeClr>
                </a:solidFill>
              </a:ln>
            </c:spPr>
            <c:extLst>
              <c:ext xmlns:c16="http://schemas.microsoft.com/office/drawing/2014/chart" uri="{C3380CC4-5D6E-409C-BE32-E72D297353CC}">
                <c16:uniqueId val="{00000001-6F00-47EB-B3FA-45D8454A7F77}"/>
              </c:ext>
            </c:extLst>
          </c:dPt>
          <c:dPt>
            <c:idx val="1"/>
            <c:invertIfNegative val="0"/>
            <c:bubble3D val="0"/>
            <c:spPr>
              <a:solidFill>
                <a:schemeClr val="accent5">
                  <a:lumMod val="60000"/>
                  <a:lumOff val="40000"/>
                </a:schemeClr>
              </a:solidFill>
              <a:ln w="57150">
                <a:solidFill>
                  <a:schemeClr val="accent5">
                    <a:lumMod val="40000"/>
                    <a:lumOff val="60000"/>
                  </a:schemeClr>
                </a:solidFill>
              </a:ln>
            </c:spPr>
            <c:extLst>
              <c:ext xmlns:c16="http://schemas.microsoft.com/office/drawing/2014/chart" uri="{C3380CC4-5D6E-409C-BE32-E72D297353CC}">
                <c16:uniqueId val="{00000003-6F00-47EB-B3FA-45D8454A7F77}"/>
              </c:ext>
            </c:extLst>
          </c:dPt>
          <c:dPt>
            <c:idx val="2"/>
            <c:invertIfNegative val="0"/>
            <c:bubble3D val="0"/>
            <c:spPr>
              <a:solidFill>
                <a:schemeClr val="accent2">
                  <a:lumMod val="40000"/>
                  <a:lumOff val="60000"/>
                </a:schemeClr>
              </a:solidFill>
              <a:ln w="57150">
                <a:solidFill>
                  <a:schemeClr val="accent2">
                    <a:lumMod val="40000"/>
                    <a:lumOff val="60000"/>
                  </a:schemeClr>
                </a:solidFill>
              </a:ln>
            </c:spPr>
            <c:extLst>
              <c:ext xmlns:c16="http://schemas.microsoft.com/office/drawing/2014/chart" uri="{C3380CC4-5D6E-409C-BE32-E72D297353CC}">
                <c16:uniqueId val="{00000005-6F00-47EB-B3FA-45D8454A7F77}"/>
              </c:ext>
            </c:extLst>
          </c:dPt>
          <c:dPt>
            <c:idx val="3"/>
            <c:invertIfNegative val="0"/>
            <c:bubble3D val="0"/>
            <c:spPr>
              <a:pattFill prst="sphere">
                <a:fgClr>
                  <a:schemeClr val="accent2">
                    <a:lumMod val="40000"/>
                    <a:lumOff val="60000"/>
                  </a:schemeClr>
                </a:fgClr>
                <a:bgClr>
                  <a:schemeClr val="bg1"/>
                </a:bgClr>
              </a:pattFill>
              <a:ln w="57150">
                <a:solidFill>
                  <a:schemeClr val="accent2">
                    <a:lumMod val="40000"/>
                    <a:lumOff val="60000"/>
                  </a:schemeClr>
                </a:solidFill>
              </a:ln>
            </c:spPr>
            <c:extLst>
              <c:ext xmlns:c16="http://schemas.microsoft.com/office/drawing/2014/chart" uri="{C3380CC4-5D6E-409C-BE32-E72D297353CC}">
                <c16:uniqueId val="{00000007-6F00-47EB-B3FA-45D8454A7F77}"/>
              </c:ext>
            </c:extLst>
          </c:dPt>
          <c:dPt>
            <c:idx val="4"/>
            <c:invertIfNegative val="0"/>
            <c:bubble3D val="0"/>
            <c:spPr>
              <a:pattFill prst="sphere">
                <a:fgClr>
                  <a:schemeClr val="accent2">
                    <a:lumMod val="40000"/>
                    <a:lumOff val="60000"/>
                  </a:schemeClr>
                </a:fgClr>
                <a:bgClr>
                  <a:schemeClr val="bg1"/>
                </a:bgClr>
              </a:pattFill>
              <a:ln w="57150">
                <a:solidFill>
                  <a:schemeClr val="accent5">
                    <a:lumMod val="60000"/>
                    <a:lumOff val="40000"/>
                  </a:schemeClr>
                </a:solidFill>
              </a:ln>
            </c:spPr>
            <c:extLst>
              <c:ext xmlns:c16="http://schemas.microsoft.com/office/drawing/2014/chart" uri="{C3380CC4-5D6E-409C-BE32-E72D297353CC}">
                <c16:uniqueId val="{00000009-6F00-47EB-B3FA-45D8454A7F77}"/>
              </c:ext>
            </c:extLst>
          </c:dPt>
          <c:dPt>
            <c:idx val="5"/>
            <c:invertIfNegative val="0"/>
            <c:bubble3D val="0"/>
            <c:spPr>
              <a:pattFill prst="lgConfetti">
                <a:fgClr>
                  <a:schemeClr val="bg1">
                    <a:lumMod val="75000"/>
                  </a:schemeClr>
                </a:fgClr>
                <a:bgClr>
                  <a:schemeClr val="bg1"/>
                </a:bgClr>
              </a:pattFill>
              <a:ln w="57150">
                <a:solidFill>
                  <a:schemeClr val="accent5">
                    <a:lumMod val="60000"/>
                    <a:lumOff val="40000"/>
                  </a:schemeClr>
                </a:solidFill>
              </a:ln>
            </c:spPr>
            <c:extLst>
              <c:ext xmlns:c16="http://schemas.microsoft.com/office/drawing/2014/chart" uri="{C3380CC4-5D6E-409C-BE32-E72D297353CC}">
                <c16:uniqueId val="{0000000B-6F00-47EB-B3FA-45D8454A7F77}"/>
              </c:ext>
            </c:extLst>
          </c:dPt>
          <c:cat>
            <c:strRef>
              <c:f>('Belgique client '!$A$41,'Belgique client '!$A$46,'Belgique client '!$A$56,'Belgique client '!$A$61,'Belgique client '!$A$71,'Belgique client '!$A$76)</c:f>
              <c:strCache>
                <c:ptCount val="6"/>
                <c:pt idx="0">
                  <c:v>Tvx neufs + Entretien Peinture WT</c:v>
                </c:pt>
                <c:pt idx="1">
                  <c:v>Tvx neufs +Entretien Peinture H2O</c:v>
                </c:pt>
                <c:pt idx="2">
                  <c:v>Tvx neufs +Entretien Thermo</c:v>
                </c:pt>
                <c:pt idx="3">
                  <c:v>Tvx neufs +Entretien Thermo dot</c:v>
                </c:pt>
                <c:pt idx="4">
                  <c:v>Tvx neufs thermo dot +Entretien peinture H2O</c:v>
                </c:pt>
                <c:pt idx="5">
                  <c:v>Tvx neufs 2K crépi +Entretien peinture H2O</c:v>
                </c:pt>
              </c:strCache>
            </c:strRef>
          </c:cat>
          <c:val>
            <c:numRef>
              <c:f>('Belgique client '!$P$41,'Belgique client '!$P$46,'Belgique client '!$P$56,'Belgique client '!$P$61,'Belgique client '!$P$71,'Belgique client '!$P$76)</c:f>
              <c:numCache>
                <c:formatCode>0.00</c:formatCode>
                <c:ptCount val="6"/>
                <c:pt idx="0">
                  <c:v>10.200000000000001</c:v>
                </c:pt>
                <c:pt idx="1">
                  <c:v>5.2999999999999989</c:v>
                </c:pt>
                <c:pt idx="2">
                  <c:v>14.05294117647059</c:v>
                </c:pt>
                <c:pt idx="3">
                  <c:v>15.468627450980394</c:v>
                </c:pt>
                <c:pt idx="4">
                  <c:v>10.787843137254903</c:v>
                </c:pt>
                <c:pt idx="5">
                  <c:v>7.7800000000000011</c:v>
                </c:pt>
              </c:numCache>
            </c:numRef>
          </c:val>
          <c:extLst>
            <c:ext xmlns:c16="http://schemas.microsoft.com/office/drawing/2014/chart" uri="{C3380CC4-5D6E-409C-BE32-E72D297353CC}">
              <c16:uniqueId val="{0000000C-6F00-47EB-B3FA-45D8454A7F77}"/>
            </c:ext>
          </c:extLst>
        </c:ser>
        <c:dLbls>
          <c:showLegendKey val="0"/>
          <c:showVal val="0"/>
          <c:showCatName val="0"/>
          <c:showSerName val="0"/>
          <c:showPercent val="0"/>
          <c:showBubbleSize val="0"/>
        </c:dLbls>
        <c:gapWidth val="150"/>
        <c:axId val="336580736"/>
        <c:axId val="1"/>
      </c:barChart>
      <c:catAx>
        <c:axId val="336580736"/>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max val="16"/>
        </c:scaling>
        <c:delete val="0"/>
        <c:axPos val="l"/>
        <c:majorGridlines/>
        <c:numFmt formatCode="0.00" sourceLinked="1"/>
        <c:majorTickMark val="out"/>
        <c:minorTickMark val="none"/>
        <c:tickLblPos val="nextTo"/>
        <c:crossAx val="336580736"/>
        <c:crosses val="autoZero"/>
        <c:crossBetween val="between"/>
        <c:majorUnit val="4"/>
      </c:valAx>
    </c:plotArea>
    <c:plotVisOnly val="1"/>
    <c:dispBlanksAs val="gap"/>
    <c:showDLblsOverMax val="0"/>
  </c:chart>
  <c:spPr>
    <a:ln>
      <a:solidFill>
        <a:srgbClr val="49C5B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6692F5B-742B-410C-86AA-12FE0FD0D2E0}" type="datetimeFigureOut">
              <a:rPr lang="fr-BE" smtClean="0"/>
              <a:pPr/>
              <a:t>17-09-19</a:t>
            </a:fld>
            <a:endParaRPr lang="fr-BE" dirty="0"/>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157D65E-EE7A-4229-8858-0F394FA6310C}" type="slidenum">
              <a:rPr lang="fr-BE" smtClean="0"/>
              <a:pPr/>
              <a:t>‹N°›</a:t>
            </a:fld>
            <a:endParaRPr lang="fr-BE" dirty="0"/>
          </a:p>
        </p:txBody>
      </p:sp>
    </p:spTree>
    <p:extLst>
      <p:ext uri="{BB962C8B-B14F-4D97-AF65-F5344CB8AC3E}">
        <p14:creationId xmlns:p14="http://schemas.microsoft.com/office/powerpoint/2010/main" val="1297298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200"/>
            </a:lvl1pPr>
          </a:lstStyle>
          <a:p>
            <a:endParaRPr lang="fr-BE"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200"/>
            </a:lvl1pPr>
          </a:lstStyle>
          <a:p>
            <a:fld id="{DA0980DB-F968-4E16-83DC-7E57E59D4C0F}" type="datetimeFigureOut">
              <a:rPr lang="fr-BE" smtClean="0"/>
              <a:pPr/>
              <a:t>17-09-19</a:t>
            </a:fld>
            <a:endParaRPr lang="fr-BE" dirty="0"/>
          </a:p>
        </p:txBody>
      </p:sp>
      <p:sp>
        <p:nvSpPr>
          <p:cNvPr id="4" name="Espace réservé de l'image des diapositives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5558" tIns="47779" rIns="95558" bIns="47779" rtlCol="0" anchor="ctr"/>
          <a:lstStyle/>
          <a:p>
            <a:endParaRPr lang="fr-BE" dirty="0"/>
          </a:p>
        </p:txBody>
      </p:sp>
      <p:sp>
        <p:nvSpPr>
          <p:cNvPr id="5" name="Espace réservé des commentaires 4"/>
          <p:cNvSpPr>
            <a:spLocks noGrp="1"/>
          </p:cNvSpPr>
          <p:nvPr>
            <p:ph type="body" sz="quarter" idx="3"/>
          </p:nvPr>
        </p:nvSpPr>
        <p:spPr>
          <a:xfrm>
            <a:off x="679768" y="4777195"/>
            <a:ext cx="5438140" cy="3908614"/>
          </a:xfrm>
          <a:prstGeom prst="rect">
            <a:avLst/>
          </a:prstGeom>
        </p:spPr>
        <p:txBody>
          <a:bodyPr vert="horz" lIns="95558" tIns="47779" rIns="95558" bIns="4777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5558" tIns="47779" rIns="95558" bIns="47779"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5558" tIns="47779" rIns="95558" bIns="47779" rtlCol="0" anchor="b"/>
          <a:lstStyle>
            <a:lvl1pPr algn="r">
              <a:defRPr sz="1200"/>
            </a:lvl1pPr>
          </a:lstStyle>
          <a:p>
            <a:fld id="{9B9B8F78-0E62-45B0-B8F0-287094A40530}" type="slidenum">
              <a:rPr lang="fr-BE" smtClean="0"/>
              <a:pPr/>
              <a:t>‹N°›</a:t>
            </a:fld>
            <a:endParaRPr lang="fr-BE" dirty="0"/>
          </a:p>
        </p:txBody>
      </p:sp>
    </p:spTree>
    <p:extLst>
      <p:ext uri="{BB962C8B-B14F-4D97-AF65-F5344CB8AC3E}">
        <p14:creationId xmlns:p14="http://schemas.microsoft.com/office/powerpoint/2010/main" val="216737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730CC028-33DD-4E85-AB51-914B3EAB8CE2}" type="slidenum">
              <a:rPr lang="fr-FR" smtClean="0"/>
              <a:pPr/>
              <a:t>1</a:t>
            </a:fld>
            <a:endParaRPr lang="fr-FR" dirty="0"/>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p:spPr>
        <p:txBody>
          <a:bodyPr/>
          <a:lstStyle/>
          <a:p>
            <a:pPr eaLnBrk="1" hangingPunct="1"/>
            <a:endParaRPr lang="fr-FR" dirty="0"/>
          </a:p>
        </p:txBody>
      </p:sp>
    </p:spTree>
    <p:extLst>
      <p:ext uri="{BB962C8B-B14F-4D97-AF65-F5344CB8AC3E}">
        <p14:creationId xmlns:p14="http://schemas.microsoft.com/office/powerpoint/2010/main" val="243888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B9B8F78-0E62-45B0-B8F0-287094A40530}" type="slidenum">
              <a:rPr lang="fr-BE" smtClean="0"/>
              <a:pPr/>
              <a:t>4</a:t>
            </a:fld>
            <a:endParaRPr lang="fr-BE" dirty="0"/>
          </a:p>
        </p:txBody>
      </p:sp>
    </p:spTree>
    <p:extLst>
      <p:ext uri="{BB962C8B-B14F-4D97-AF65-F5344CB8AC3E}">
        <p14:creationId xmlns:p14="http://schemas.microsoft.com/office/powerpoint/2010/main" val="3444291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3" name="Imag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5850269" cy="1836101"/>
          </a:xfrm>
          <a:prstGeom prst="rect">
            <a:avLst/>
          </a:prstGeom>
        </p:spPr>
      </p:pic>
      <p:sp>
        <p:nvSpPr>
          <p:cNvPr id="36" name="Rectangle 35"/>
          <p:cNvSpPr/>
          <p:nvPr userDrawn="1"/>
        </p:nvSpPr>
        <p:spPr>
          <a:xfrm>
            <a:off x="-1" y="5664000"/>
            <a:ext cx="4475545" cy="120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2400" dirty="0"/>
          </a:p>
        </p:txBody>
      </p:sp>
      <p:sp>
        <p:nvSpPr>
          <p:cNvPr id="2" name="Titre 1"/>
          <p:cNvSpPr>
            <a:spLocks noGrp="1"/>
          </p:cNvSpPr>
          <p:nvPr>
            <p:ph type="ctrTitle" hasCustomPrompt="1"/>
          </p:nvPr>
        </p:nvSpPr>
        <p:spPr>
          <a:xfrm>
            <a:off x="1816485" y="2515565"/>
            <a:ext cx="9414104" cy="1605024"/>
          </a:xfrm>
        </p:spPr>
        <p:txBody>
          <a:bodyPr anchor="t">
            <a:normAutofit/>
          </a:bodyPr>
          <a:lstStyle>
            <a:lvl1pPr algn="l">
              <a:defRPr sz="4000" b="1">
                <a:solidFill>
                  <a:srgbClr val="49C5B1"/>
                </a:solidFill>
              </a:defRPr>
            </a:lvl1pPr>
          </a:lstStyle>
          <a:p>
            <a:r>
              <a:rPr lang="fr-FR" dirty="0"/>
              <a:t>CLIQUEZ ET MODIFIEZ LE TITRE</a:t>
            </a:r>
          </a:p>
        </p:txBody>
      </p:sp>
      <p:sp>
        <p:nvSpPr>
          <p:cNvPr id="6" name="Rectangle 5"/>
          <p:cNvSpPr/>
          <p:nvPr userDrawn="1"/>
        </p:nvSpPr>
        <p:spPr>
          <a:xfrm>
            <a:off x="11230589" y="612735"/>
            <a:ext cx="961411" cy="120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2400" dirty="0"/>
          </a:p>
        </p:txBody>
      </p:sp>
    </p:spTree>
    <p:extLst>
      <p:ext uri="{BB962C8B-B14F-4D97-AF65-F5344CB8AC3E}">
        <p14:creationId xmlns:p14="http://schemas.microsoft.com/office/powerpoint/2010/main" val="3991231048"/>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3" name="Espace réservé du texte vertical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50973924"/>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8839200" y="206375"/>
            <a:ext cx="2743200" cy="4387851"/>
          </a:xfrm>
        </p:spPr>
        <p:txBody>
          <a:bodyPr vert="eaVert"/>
          <a:lstStyle/>
          <a:p>
            <a:r>
              <a:rPr lang="fr-FR" dirty="0"/>
              <a:t>CLIQUEZ ET MODIFIEZ LE TITRE</a:t>
            </a:r>
          </a:p>
        </p:txBody>
      </p:sp>
      <p:sp>
        <p:nvSpPr>
          <p:cNvPr id="3" name="Espace réservé du texte vertical 2"/>
          <p:cNvSpPr>
            <a:spLocks noGrp="1"/>
          </p:cNvSpPr>
          <p:nvPr>
            <p:ph type="body" orient="vert" idx="1"/>
          </p:nvPr>
        </p:nvSpPr>
        <p:spPr>
          <a:xfrm>
            <a:off x="609600" y="206375"/>
            <a:ext cx="8026400" cy="438785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78320459"/>
      </p:ext>
    </p:extLst>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color">
    <p:spTree>
      <p:nvGrpSpPr>
        <p:cNvPr id="1" name="Shape 43"/>
        <p:cNvGrpSpPr/>
        <p:nvPr/>
      </p:nvGrpSpPr>
      <p:grpSpPr>
        <a:xfrm>
          <a:off x="0" y="0"/>
          <a:ext cx="0" cy="0"/>
          <a:chOff x="0" y="0"/>
          <a:chExt cx="0" cy="0"/>
        </a:xfrm>
      </p:grpSpPr>
      <p:sp>
        <p:nvSpPr>
          <p:cNvPr id="44" name="Shape 44"/>
          <p:cNvSpPr/>
          <p:nvPr/>
        </p:nvSpPr>
        <p:spPr>
          <a:xfrm>
            <a:off x="0" y="0"/>
            <a:ext cx="12192000" cy="4994400"/>
          </a:xfrm>
          <a:prstGeom prst="rect">
            <a:avLst/>
          </a:prstGeom>
          <a:solidFill>
            <a:srgbClr val="0092D2"/>
          </a:solidFill>
          <a:ln>
            <a:noFill/>
          </a:ln>
        </p:spPr>
        <p:txBody>
          <a:bodyPr lIns="121895" tIns="121895" rIns="121895" bIns="121895" anchor="ctr" anchorCtr="0">
            <a:noAutofit/>
          </a:bodyPr>
          <a:lstStyle/>
          <a:p>
            <a:pPr lvl="0">
              <a:spcBef>
                <a:spcPts val="0"/>
              </a:spcBef>
              <a:buNone/>
            </a:pPr>
            <a:endParaRPr sz="1800" dirty="0"/>
          </a:p>
        </p:txBody>
      </p:sp>
      <p:sp>
        <p:nvSpPr>
          <p:cNvPr id="45" name="Shape 45"/>
          <p:cNvSpPr txBox="1">
            <a:spLocks noGrp="1"/>
          </p:cNvSpPr>
          <p:nvPr>
            <p:ph type="title"/>
          </p:nvPr>
        </p:nvSpPr>
        <p:spPr>
          <a:xfrm>
            <a:off x="1125900" y="563333"/>
            <a:ext cx="4302400" cy="1143200"/>
          </a:xfrm>
          <a:prstGeom prst="rect">
            <a:avLst/>
          </a:prstGeom>
        </p:spPr>
        <p:txBody>
          <a:bodyPr lIns="121894" tIns="121894" rIns="121894" bIns="121894"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
        <p:nvSpPr>
          <p:cNvPr id="46" name="Shape 46"/>
          <p:cNvSpPr/>
          <p:nvPr/>
        </p:nvSpPr>
        <p:spPr>
          <a:xfrm>
            <a:off x="772000" y="772003"/>
            <a:ext cx="72400" cy="900799"/>
          </a:xfrm>
          <a:prstGeom prst="rect">
            <a:avLst/>
          </a:prstGeom>
          <a:solidFill>
            <a:srgbClr val="FFFFFF"/>
          </a:solidFill>
          <a:ln>
            <a:noFill/>
          </a:ln>
        </p:spPr>
        <p:txBody>
          <a:bodyPr lIns="121895" tIns="121895" rIns="121895" bIns="121895" anchor="ctr" anchorCtr="0">
            <a:noAutofit/>
          </a:bodyPr>
          <a:lstStyle/>
          <a:p>
            <a:pPr lvl="0">
              <a:spcBef>
                <a:spcPts val="0"/>
              </a:spcBef>
              <a:buNone/>
            </a:pPr>
            <a:endParaRPr sz="1800" dirty="0">
              <a:solidFill>
                <a:srgbClr val="FFFFFF"/>
              </a:solidFill>
            </a:endParaRPr>
          </a:p>
        </p:txBody>
      </p:sp>
    </p:spTree>
    <p:extLst>
      <p:ext uri="{BB962C8B-B14F-4D97-AF65-F5344CB8AC3E}">
        <p14:creationId xmlns:p14="http://schemas.microsoft.com/office/powerpoint/2010/main" val="2058572648"/>
      </p:ext>
    </p:extLst>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endParaRPr lang="de-DE"/>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6218AA94-026F-4740-9472-5031160C124B}" type="slidenum">
              <a:rPr lang="fr-FR" smtClean="0">
                <a:latin typeface="Calibri" panose="020F0502020204030204" pitchFamily="34" charset="0"/>
              </a:rPr>
              <a:pPr>
                <a:defRPr/>
              </a:pPr>
              <a:t>‹N°›</a:t>
            </a:fld>
            <a:r>
              <a:rPr lang="fr-FR" dirty="0">
                <a:solidFill>
                  <a:schemeClr val="bg1"/>
                </a:solidFill>
                <a:latin typeface="Calibri" panose="020F0502020204030204" pitchFamily="34" charset="0"/>
              </a:rPr>
              <a:t> </a:t>
            </a:r>
          </a:p>
        </p:txBody>
      </p:sp>
    </p:spTree>
    <p:extLst>
      <p:ext uri="{BB962C8B-B14F-4D97-AF65-F5344CB8AC3E}">
        <p14:creationId xmlns:p14="http://schemas.microsoft.com/office/powerpoint/2010/main" val="3715074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a:t>Click to edit Master title style</a:t>
            </a:r>
            <a:endParaRPr lang="en-GB"/>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‹N°›</a:t>
            </a:fld>
            <a:endParaRPr lang="en-US" sz="800" dirty="0"/>
          </a:p>
        </p:txBody>
      </p:sp>
    </p:spTree>
    <p:extLst>
      <p:ext uri="{BB962C8B-B14F-4D97-AF65-F5344CB8AC3E}">
        <p14:creationId xmlns:p14="http://schemas.microsoft.com/office/powerpoint/2010/main" val="425026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Deux contenus">
    <p:spTree>
      <p:nvGrpSpPr>
        <p:cNvPr id="1" name=""/>
        <p:cNvGrpSpPr/>
        <p:nvPr/>
      </p:nvGrpSpPr>
      <p:grpSpPr>
        <a:xfrm>
          <a:off x="0" y="0"/>
          <a:ext cx="0" cy="0"/>
          <a:chOff x="0" y="0"/>
          <a:chExt cx="0" cy="0"/>
        </a:xfrm>
      </p:grpSpPr>
      <p:sp>
        <p:nvSpPr>
          <p:cNvPr id="7" name="Rectangle 6"/>
          <p:cNvSpPr/>
          <p:nvPr userDrawn="1"/>
        </p:nvSpPr>
        <p:spPr>
          <a:xfrm>
            <a:off x="199291" y="0"/>
            <a:ext cx="7698212"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dirty="0"/>
          </a:p>
        </p:txBody>
      </p:sp>
      <p:sp>
        <p:nvSpPr>
          <p:cNvPr id="3" name="Espace réservé du contenu 2"/>
          <p:cNvSpPr>
            <a:spLocks noGrp="1"/>
          </p:cNvSpPr>
          <p:nvPr>
            <p:ph sz="half" idx="1"/>
          </p:nvPr>
        </p:nvSpPr>
        <p:spPr>
          <a:xfrm>
            <a:off x="808885" y="1324800"/>
            <a:ext cx="5376000" cy="4860000"/>
          </a:xfrm>
        </p:spPr>
        <p:txBody>
          <a:bodyPr/>
          <a:lstStyle>
            <a:lvl1pPr>
              <a:defRPr sz="2200">
                <a:latin typeface="+mn-lt"/>
                <a:cs typeface="Arial" pitchFamily="34" charset="0"/>
              </a:defRPr>
            </a:lvl1pPr>
            <a:lvl2pPr marL="455613" indent="-182563">
              <a:defRPr sz="2000">
                <a:latin typeface="+mn-lt"/>
                <a:cs typeface="Arial" pitchFamily="34" charset="0"/>
              </a:defRPr>
            </a:lvl2pPr>
            <a:lvl3pPr marL="627063" indent="-176213">
              <a:defRPr sz="1800">
                <a:latin typeface="+mn-lt"/>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p:txBody>
      </p:sp>
      <p:sp>
        <p:nvSpPr>
          <p:cNvPr id="4" name="Espace réservé du contenu 3"/>
          <p:cNvSpPr>
            <a:spLocks noGrp="1"/>
          </p:cNvSpPr>
          <p:nvPr>
            <p:ph sz="half" idx="2"/>
          </p:nvPr>
        </p:nvSpPr>
        <p:spPr>
          <a:xfrm>
            <a:off x="6396885" y="1324800"/>
            <a:ext cx="5376000" cy="4860000"/>
          </a:xfrm>
        </p:spPr>
        <p:txBody>
          <a:bodyPr/>
          <a:lstStyle>
            <a:lvl1pPr>
              <a:defRPr sz="2200">
                <a:latin typeface="+mn-lt"/>
                <a:cs typeface="Arial" pitchFamily="34" charset="0"/>
              </a:defRPr>
            </a:lvl1pPr>
            <a:lvl2pPr>
              <a:defRPr sz="2000">
                <a:latin typeface="+mn-lt"/>
                <a:cs typeface="Arial" pitchFamily="34" charset="0"/>
              </a:defRPr>
            </a:lvl2pPr>
            <a:lvl3pPr>
              <a:defRPr sz="1800">
                <a:latin typeface="+mn-lt"/>
                <a:cs typeface="Arial" pitchFamily="34" charset="0"/>
              </a:defRPr>
            </a:lvl3pPr>
            <a:lvl4pPr>
              <a:defRPr sz="1400">
                <a:latin typeface="Arial" pitchFamily="34" charset="0"/>
                <a:cs typeface="Arial" pitchFamily="34" charset="0"/>
              </a:defRPr>
            </a:lvl4pPr>
            <a:lvl5pPr>
              <a:defRPr sz="1400">
                <a:latin typeface="Vinci Sans" pitchFamily="50" charset="0"/>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p:txBody>
      </p:sp>
      <p:sp>
        <p:nvSpPr>
          <p:cNvPr id="13" name="Espace réservé du titre 17"/>
          <p:cNvSpPr>
            <a:spLocks noGrp="1"/>
          </p:cNvSpPr>
          <p:nvPr>
            <p:ph type="title"/>
          </p:nvPr>
        </p:nvSpPr>
        <p:spPr>
          <a:xfrm>
            <a:off x="825499" y="1905"/>
            <a:ext cx="8018868" cy="428962"/>
          </a:xfrm>
          <a:prstGeom prst="rect">
            <a:avLst/>
          </a:prstGeom>
        </p:spPr>
        <p:txBody>
          <a:bodyPr vert="horz" lIns="91440" tIns="45720" rIns="91440" bIns="45720" rtlCol="0" anchor="ctr">
            <a:noAutofit/>
          </a:bodyPr>
          <a:lstStyle>
            <a:lvl1pPr>
              <a:defRPr sz="2400">
                <a:solidFill>
                  <a:schemeClr val="tx1"/>
                </a:solidFill>
                <a:latin typeface="+mn-lt"/>
              </a:defRPr>
            </a:lvl1pPr>
          </a:lstStyle>
          <a:p>
            <a:r>
              <a:rPr lang="fr-FR"/>
              <a:t>Modifiez le style du titre</a:t>
            </a:r>
            <a:endParaRPr lang="fr-FR" dirty="0"/>
          </a:p>
        </p:txBody>
      </p:sp>
      <p:sp>
        <p:nvSpPr>
          <p:cNvPr id="10" name="Espace réservé du pied de page 8"/>
          <p:cNvSpPr>
            <a:spLocks noGrp="1"/>
          </p:cNvSpPr>
          <p:nvPr>
            <p:ph type="ftr" sz="quarter" idx="3"/>
          </p:nvPr>
        </p:nvSpPr>
        <p:spPr>
          <a:xfrm>
            <a:off x="199293" y="6462000"/>
            <a:ext cx="9120575" cy="180000"/>
          </a:xfrm>
          <a:prstGeom prst="rect">
            <a:avLst/>
          </a:prstGeom>
        </p:spPr>
        <p:txBody>
          <a:bodyPr vert="horz" lIns="91440" tIns="45720" rIns="91440" bIns="45720" rtlCol="0" anchor="ctr" anchorCtr="0"/>
          <a:lstStyle>
            <a:lvl1pPr algn="r">
              <a:defRPr sz="800" i="1">
                <a:solidFill>
                  <a:schemeClr val="bg1"/>
                </a:solidFill>
                <a:latin typeface="Arial" pitchFamily="34" charset="0"/>
                <a:cs typeface="Arial" pitchFamily="34" charset="0"/>
              </a:defRPr>
            </a:lvl1pPr>
          </a:lstStyle>
          <a:p>
            <a:endParaRPr lang="fr-FR" dirty="0"/>
          </a:p>
        </p:txBody>
      </p:sp>
      <p:sp>
        <p:nvSpPr>
          <p:cNvPr id="9" name="Espace réservé du texte 8"/>
          <p:cNvSpPr>
            <a:spLocks noGrp="1"/>
          </p:cNvSpPr>
          <p:nvPr>
            <p:ph type="body" sz="quarter" idx="10"/>
          </p:nvPr>
        </p:nvSpPr>
        <p:spPr>
          <a:xfrm>
            <a:off x="825499" y="526831"/>
            <a:ext cx="6431180" cy="483425"/>
          </a:xfrm>
        </p:spPr>
        <p:txBody>
          <a:bodyPr/>
          <a:lstStyle>
            <a:lvl1pPr>
              <a:buFontTx/>
              <a:buNone/>
              <a:defRPr>
                <a:solidFill>
                  <a:schemeClr val="tx1">
                    <a:lumMod val="75000"/>
                    <a:lumOff val="25000"/>
                  </a:schemeClr>
                </a:solidFill>
              </a:defRPr>
            </a:lvl1pPr>
          </a:lstStyle>
          <a:p>
            <a:pPr lvl="0"/>
            <a:r>
              <a:rPr lang="fr-FR"/>
              <a:t>Modifiez les styles du texte du masque</a:t>
            </a:r>
          </a:p>
        </p:txBody>
      </p:sp>
    </p:spTree>
    <p:extLst>
      <p:ext uri="{BB962C8B-B14F-4D97-AF65-F5344CB8AC3E}">
        <p14:creationId xmlns:p14="http://schemas.microsoft.com/office/powerpoint/2010/main" val="216385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692871127"/>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normAutofit/>
          </a:bodyPr>
          <a:lstStyle>
            <a:lvl1pPr algn="l">
              <a:defRPr sz="4800" b="1" cap="all"/>
            </a:lvl1pPr>
          </a:lstStyle>
          <a:p>
            <a:r>
              <a:rPr lang="fr-FR" dirty="0"/>
              <a:t>Cliquez et modifiez le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430163930"/>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lstStyle/>
          <a:p>
            <a:r>
              <a:rPr lang="fr-FR" dirty="0"/>
              <a:t>CLIQUEZ ET MODIFIEZ LE TITRE</a:t>
            </a:r>
          </a:p>
        </p:txBody>
      </p:sp>
      <p:sp>
        <p:nvSpPr>
          <p:cNvPr id="3" name="Espace réservé du contenu 2"/>
          <p:cNvSpPr>
            <a:spLocks noGrp="1"/>
          </p:cNvSpPr>
          <p:nvPr>
            <p:ph sz="half" idx="1"/>
          </p:nvPr>
        </p:nvSpPr>
        <p:spPr>
          <a:xfrm>
            <a:off x="1005736" y="1200151"/>
            <a:ext cx="4988664" cy="3394075"/>
          </a:xfrm>
        </p:spPr>
        <p:txBody>
          <a:bodyPr/>
          <a:lstStyle>
            <a:lvl1pPr>
              <a:defRPr sz="3200"/>
            </a:lvl1pPr>
            <a:lvl2pPr>
              <a:defRPr sz="2667"/>
            </a:lvl2pPr>
            <a:lvl3pPr>
              <a:defRPr sz="2400"/>
            </a:lvl3pPr>
            <a:lvl4pPr>
              <a:defRPr sz="2133"/>
            </a:lvl4pPr>
            <a:lvl5pPr>
              <a:defRPr sz="1867"/>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200151"/>
            <a:ext cx="5032136" cy="3394075"/>
          </a:xfrm>
        </p:spPr>
        <p:txBody>
          <a:bodyPr/>
          <a:lstStyle>
            <a:lvl1pPr>
              <a:defRPr sz="3200"/>
            </a:lvl1pPr>
            <a:lvl2pPr>
              <a:defRPr sz="2667"/>
            </a:lvl2pPr>
            <a:lvl3pPr>
              <a:defRPr sz="2400"/>
            </a:lvl3pPr>
            <a:lvl4pPr>
              <a:defRPr sz="2133"/>
            </a:lvl4pPr>
            <a:lvl5pPr>
              <a:defRPr sz="1867"/>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968665203"/>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9"/>
            <a:ext cx="10972800" cy="1143000"/>
          </a:xfrm>
        </p:spPr>
        <p:txBody>
          <a:bodyPr/>
          <a:lstStyle>
            <a:lvl1pPr>
              <a:defRPr/>
            </a:lvl1pPr>
          </a:lstStyle>
          <a:p>
            <a:r>
              <a:rPr lang="fr-FR" dirty="0"/>
              <a:t>CLIQUEZ ET MODIFIEZ LE TITRE</a:t>
            </a:r>
          </a:p>
        </p:txBody>
      </p:sp>
      <p:sp>
        <p:nvSpPr>
          <p:cNvPr id="3" name="Espace réservé du texte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51590168"/>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Tree>
    <p:extLst>
      <p:ext uri="{BB962C8B-B14F-4D97-AF65-F5344CB8AC3E}">
        <p14:creationId xmlns:p14="http://schemas.microsoft.com/office/powerpoint/2010/main" val="400819107"/>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444404"/>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2" y="273049"/>
            <a:ext cx="4011084" cy="1162051"/>
          </a:xfrm>
        </p:spPr>
        <p:txBody>
          <a:bodyPr anchor="b"/>
          <a:lstStyle>
            <a:lvl1pPr algn="l">
              <a:defRPr sz="2667" b="1"/>
            </a:lvl1pPr>
          </a:lstStyle>
          <a:p>
            <a:r>
              <a:rPr lang="fr-FR" dirty="0"/>
              <a:t>CLIQUEZ ET MODIFIEZ LE TITRE</a:t>
            </a:r>
          </a:p>
        </p:txBody>
      </p:sp>
      <p:sp>
        <p:nvSpPr>
          <p:cNvPr id="3" name="Espace réservé du contenu 2"/>
          <p:cNvSpPr>
            <a:spLocks noGrp="1"/>
          </p:cNvSpPr>
          <p:nvPr>
            <p:ph idx="1"/>
          </p:nvPr>
        </p:nvSpPr>
        <p:spPr>
          <a:xfrm>
            <a:off x="4766733" y="273052"/>
            <a:ext cx="6815667" cy="5853113"/>
          </a:xfrm>
        </p:spPr>
        <p:txBody>
          <a:bodyPr/>
          <a:lstStyle>
            <a:lvl1pPr>
              <a:defRPr sz="3200"/>
            </a:lvl1pPr>
            <a:lvl2pPr>
              <a:defRPr sz="2667"/>
            </a:lvl2pPr>
            <a:lvl3pPr>
              <a:defRPr sz="2400"/>
            </a:lvl3pPr>
            <a:lvl4pPr>
              <a:defRPr sz="2133"/>
            </a:lvl4pPr>
            <a:lvl5pPr>
              <a:defRPr sz="2133"/>
            </a:lvl5pPr>
            <a:lvl6pPr>
              <a:defRPr sz="2667"/>
            </a:lvl6pPr>
            <a:lvl7pPr>
              <a:defRPr sz="2667"/>
            </a:lvl7pPr>
            <a:lvl8pPr>
              <a:defRPr sz="2667"/>
            </a:lvl8pPr>
            <a:lvl9pPr>
              <a:defRPr sz="2667"/>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Cliquez pour modifier les styles du texte du masque</a:t>
            </a:r>
          </a:p>
        </p:txBody>
      </p:sp>
    </p:spTree>
    <p:extLst>
      <p:ext uri="{BB962C8B-B14F-4D97-AF65-F5344CB8AC3E}">
        <p14:creationId xmlns:p14="http://schemas.microsoft.com/office/powerpoint/2010/main" val="3728900325"/>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89717" y="4800600"/>
            <a:ext cx="7315200" cy="566739"/>
          </a:xfrm>
        </p:spPr>
        <p:txBody>
          <a:bodyPr anchor="b"/>
          <a:lstStyle>
            <a:lvl1pPr algn="l">
              <a:defRPr sz="2667" b="1"/>
            </a:lvl1pPr>
          </a:lstStyle>
          <a:p>
            <a:r>
              <a:rPr lang="fr-FR" dirty="0"/>
              <a:t>CLIQUEZ ET MODIFIEZ LE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fr-FR" dirty="0"/>
          </a:p>
        </p:txBody>
      </p:sp>
      <p:sp>
        <p:nvSpPr>
          <p:cNvPr id="4" name="Espace réservé du texte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Cliquez pour modifier les styles du texte du masque</a:t>
            </a:r>
          </a:p>
        </p:txBody>
      </p:sp>
    </p:spTree>
    <p:extLst>
      <p:ext uri="{BB962C8B-B14F-4D97-AF65-F5344CB8AC3E}">
        <p14:creationId xmlns:p14="http://schemas.microsoft.com/office/powerpoint/2010/main" val="2589422153"/>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38909" y="274639"/>
            <a:ext cx="10490827"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738909" y="1600201"/>
            <a:ext cx="10490827" cy="4303799"/>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Rectangle 6">
            <a:extLst>
              <a:ext uri="{FF2B5EF4-FFF2-40B4-BE49-F238E27FC236}">
                <a16:creationId xmlns:a16="http://schemas.microsoft.com/office/drawing/2014/main" id="{37791433-DE50-4973-8994-9A3838F86179}"/>
              </a:ext>
            </a:extLst>
          </p:cNvPr>
          <p:cNvSpPr>
            <a:spLocks noChangeArrowheads="1"/>
          </p:cNvSpPr>
          <p:nvPr userDrawn="1"/>
        </p:nvSpPr>
        <p:spPr bwMode="auto">
          <a:xfrm>
            <a:off x="10592000" y="6538000"/>
            <a:ext cx="1600000" cy="320000"/>
          </a:xfrm>
          <a:prstGeom prst="rect">
            <a:avLst/>
          </a:prstGeom>
          <a:solidFill>
            <a:srgbClr val="49C5B1"/>
          </a:solidFill>
          <a:ln>
            <a:noFill/>
          </a:ln>
        </p:spPr>
        <p:txBody>
          <a:bodyPr/>
          <a:lstStyle/>
          <a:p>
            <a:endParaRPr lang="fr-FR" sz="4267" dirty="0">
              <a:solidFill>
                <a:srgbClr val="6CD0C0"/>
              </a:solidFill>
            </a:endParaRPr>
          </a:p>
        </p:txBody>
      </p:sp>
      <p:sp>
        <p:nvSpPr>
          <p:cNvPr id="15" name="ZoneTexte 12">
            <a:extLst>
              <a:ext uri="{FF2B5EF4-FFF2-40B4-BE49-F238E27FC236}">
                <a16:creationId xmlns:a16="http://schemas.microsoft.com/office/drawing/2014/main" id="{7C19693F-C9FA-42E6-AF6C-6A124D6AD6D4}"/>
              </a:ext>
            </a:extLst>
          </p:cNvPr>
          <p:cNvSpPr txBox="1">
            <a:spLocks noChangeArrowheads="1"/>
          </p:cNvSpPr>
          <p:nvPr userDrawn="1"/>
        </p:nvSpPr>
        <p:spPr bwMode="auto">
          <a:xfrm>
            <a:off x="5152085" y="6502830"/>
            <a:ext cx="543991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fr-FR" sz="1600" b="1" dirty="0">
                <a:solidFill>
                  <a:srgbClr val="000000"/>
                </a:solidFill>
                <a:latin typeface="Calibri" panose="020F0502020204030204" pitchFamily="34" charset="0"/>
                <a:cs typeface="Calibri" panose="020F0502020204030204" pitchFamily="34" charset="0"/>
              </a:rPr>
              <a:t>Service public de Wallonie</a:t>
            </a:r>
            <a:r>
              <a:rPr lang="fr-FR" sz="1600" b="1" dirty="0">
                <a:solidFill>
                  <a:srgbClr val="002D59"/>
                </a:solidFill>
                <a:latin typeface="Calibri" panose="020F0502020204030204" pitchFamily="34" charset="0"/>
                <a:cs typeface="Calibri" panose="020F0502020204030204" pitchFamily="34" charset="0"/>
              </a:rPr>
              <a:t> </a:t>
            </a:r>
            <a:r>
              <a:rPr lang="fr-FR" sz="1600" b="1" kern="1200" dirty="0">
                <a:solidFill>
                  <a:srgbClr val="49C5B1"/>
                </a:solidFill>
                <a:effectLst/>
                <a:latin typeface="Calibri" panose="020F0502020204030204" pitchFamily="34" charset="0"/>
                <a:ea typeface="ＭＳ Ｐゴシック" charset="0"/>
                <a:cs typeface="Calibri" panose="020F0502020204030204" pitchFamily="34" charset="0"/>
              </a:rPr>
              <a:t>mobilité infrastructures</a:t>
            </a:r>
            <a:endParaRPr lang="fr-FR" sz="1600" b="1" dirty="0">
              <a:solidFill>
                <a:srgbClr val="49C5B1"/>
              </a:solidFill>
              <a:latin typeface="Calibri" panose="020F0502020204030204" pitchFamily="34" charset="0"/>
              <a:cs typeface="Calibri" panose="020F0502020204030204" pitchFamily="34" charset="0"/>
            </a:endParaRPr>
          </a:p>
        </p:txBody>
      </p:sp>
      <p:pic>
        <p:nvPicPr>
          <p:cNvPr id="7" name="Image 6">
            <a:extLst>
              <a:ext uri="{FF2B5EF4-FFF2-40B4-BE49-F238E27FC236}">
                <a16:creationId xmlns:a16="http://schemas.microsoft.com/office/drawing/2014/main" id="{FAA2A66E-6A95-43AE-9D85-178BD5FA0F5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6086562"/>
            <a:ext cx="2479807" cy="778285"/>
          </a:xfrm>
          <a:prstGeom prst="rect">
            <a:avLst/>
          </a:prstGeom>
        </p:spPr>
      </p:pic>
    </p:spTree>
    <p:extLst>
      <p:ext uri="{BB962C8B-B14F-4D97-AF65-F5344CB8AC3E}">
        <p14:creationId xmlns:p14="http://schemas.microsoft.com/office/powerpoint/2010/main" val="24308978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83" r:id="rId13"/>
    <p:sldLayoutId id="2147483684" r:id="rId14"/>
    <p:sldLayoutId id="2147483686" r:id="rId15"/>
  </p:sldLayoutIdLst>
  <p:transition>
    <p:randomBar/>
  </p:transition>
  <p:txStyles>
    <p:titleStyle>
      <a:lvl1pPr algn="l" defTabSz="609585" rtl="0" eaLnBrk="1" latinLnBrk="0" hangingPunct="1">
        <a:spcBef>
          <a:spcPct val="0"/>
        </a:spcBef>
        <a:buNone/>
        <a:defRPr sz="3733" b="1" kern="1200">
          <a:solidFill>
            <a:srgbClr val="49C5B1"/>
          </a:solidFill>
          <a:latin typeface="Calibri" panose="020F0502020204030204" pitchFamily="34" charset="0"/>
          <a:ea typeface="+mj-ea"/>
          <a:cs typeface="Calibri" panose="020F0502020204030204" pitchFamily="34" charset="0"/>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Calibri" panose="020F0502020204030204" pitchFamily="34" charset="0"/>
          <a:ea typeface="+mn-ea"/>
          <a:cs typeface="Calibri" panose="020F0502020204030204" pitchFamily="34" charset="0"/>
        </a:defRPr>
      </a:lvl1pPr>
      <a:lvl2pPr marL="990575" indent="-380990" algn="l" defTabSz="609585" rtl="0" eaLnBrk="1" latinLnBrk="0" hangingPunct="1">
        <a:spcBef>
          <a:spcPct val="20000"/>
        </a:spcBef>
        <a:buFont typeface="Arial"/>
        <a:buChar char="–"/>
        <a:defRPr sz="2667" kern="1200">
          <a:solidFill>
            <a:schemeClr val="tx1"/>
          </a:solidFill>
          <a:latin typeface="Calibri" panose="020F0502020204030204" pitchFamily="34" charset="0"/>
          <a:ea typeface="+mn-ea"/>
          <a:cs typeface="Calibri" panose="020F0502020204030204" pitchFamily="34" charset="0"/>
        </a:defRPr>
      </a:lvl2pPr>
      <a:lvl3pPr marL="1523962" indent="-304792" algn="l" defTabSz="609585"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3pPr>
      <a:lvl4pPr marL="2133547" indent="-304792" algn="l" defTabSz="609585"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4pPr>
      <a:lvl5pPr marL="2743131" indent="-304792" algn="l" defTabSz="609585" rtl="0" eaLnBrk="1" latinLnBrk="0" hangingPunct="1">
        <a:spcBef>
          <a:spcPct val="20000"/>
        </a:spcBef>
        <a:buFont typeface="Arial"/>
        <a:buChar char="»"/>
        <a:defRPr sz="1867" kern="1200">
          <a:solidFill>
            <a:schemeClr val="tx1"/>
          </a:solidFill>
          <a:latin typeface="Calibri" panose="020F0502020204030204" pitchFamily="34" charset="0"/>
          <a:ea typeface="+mn-ea"/>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Espace réservé de la date 3"/>
          <p:cNvSpPr>
            <a:spLocks noGrp="1"/>
          </p:cNvSpPr>
          <p:nvPr>
            <p:ph type="dt" sz="quarter" idx="10"/>
          </p:nvPr>
        </p:nvSpPr>
        <p:spPr>
          <a:noFill/>
        </p:spPr>
        <p:txBody>
          <a:bodyPr/>
          <a:lstStyle/>
          <a:p>
            <a:endParaRPr lang="fr-FR" dirty="0">
              <a:solidFill>
                <a:schemeClr val="bg1"/>
              </a:solidFill>
              <a:latin typeface="Calibri" panose="020F0502020204030204" pitchFamily="34" charset="0"/>
            </a:endParaRPr>
          </a:p>
        </p:txBody>
      </p:sp>
      <p:sp>
        <p:nvSpPr>
          <p:cNvPr id="334851" name="Rectangle 2"/>
          <p:cNvSpPr>
            <a:spLocks noGrp="1" noChangeArrowheads="1"/>
          </p:cNvSpPr>
          <p:nvPr>
            <p:ph type="ctrTitle"/>
          </p:nvPr>
        </p:nvSpPr>
        <p:spPr>
          <a:xfrm>
            <a:off x="1524000" y="3284984"/>
            <a:ext cx="9144000" cy="1800200"/>
          </a:xfrm>
          <a:noFill/>
        </p:spPr>
        <p:txBody>
          <a:bodyPr>
            <a:normAutofit fontScale="90000"/>
          </a:bodyPr>
          <a:lstStyle/>
          <a:p>
            <a:pPr algn="ctr"/>
            <a:r>
              <a:rPr lang="fr-FR" sz="4400" dirty="0"/>
              <a:t>Journée "Peinture à l’eau"</a:t>
            </a:r>
            <a:br>
              <a:rPr lang="fr-FR" sz="4400" b="0" dirty="0"/>
            </a:br>
            <a:br>
              <a:rPr lang="fr-FR" sz="4400" b="0" dirty="0"/>
            </a:br>
            <a:r>
              <a:rPr lang="fr-BE" sz="6700" dirty="0"/>
              <a:t>Retour d'expériences d'un applicateur </a:t>
            </a:r>
            <a:br>
              <a:rPr lang="fr-BE" sz="6700" dirty="0"/>
            </a:br>
            <a:br>
              <a:rPr lang="fr-FR" sz="4400" b="0" dirty="0"/>
            </a:br>
            <a:r>
              <a:rPr lang="fr-FR" sz="4400" b="0" dirty="0"/>
              <a:t>Fréderic FERE</a:t>
            </a:r>
            <a:br>
              <a:rPr lang="fr-FR" sz="4400" b="0" dirty="0"/>
            </a:br>
            <a:br>
              <a:rPr lang="fr-FR" sz="4400" b="0" dirty="0"/>
            </a:br>
            <a:r>
              <a:rPr lang="fr-FR" sz="4400" b="0" dirty="0"/>
              <a:t>17/09/2019</a:t>
            </a:r>
            <a:br>
              <a:rPr lang="fr-FR" sz="4400" b="0" dirty="0"/>
            </a:br>
            <a:br>
              <a:rPr lang="fr-FR" sz="4400" b="0" dirty="0"/>
            </a:br>
            <a:endParaRPr lang="fr-FR" sz="4400" b="0" dirty="0"/>
          </a:p>
        </p:txBody>
      </p:sp>
    </p:spTree>
    <p:extLst>
      <p:ext uri="{BB962C8B-B14F-4D97-AF65-F5344CB8AC3E}">
        <p14:creationId xmlns:p14="http://schemas.microsoft.com/office/powerpoint/2010/main" val="369784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a:t>événement</a:t>
            </a:r>
            <a:endParaRPr lang="fr-FR" dirty="0"/>
          </a:p>
        </p:txBody>
      </p:sp>
      <p:sp>
        <p:nvSpPr>
          <p:cNvPr id="8" name="ZoneTexte 7"/>
          <p:cNvSpPr txBox="1"/>
          <p:nvPr/>
        </p:nvSpPr>
        <p:spPr>
          <a:xfrm>
            <a:off x="911424" y="1340768"/>
            <a:ext cx="10369152" cy="3139321"/>
          </a:xfrm>
          <a:prstGeom prst="rect">
            <a:avLst/>
          </a:prstGeom>
          <a:noFill/>
        </p:spPr>
        <p:txBody>
          <a:bodyPr wrap="square" rtlCol="0">
            <a:spAutoFit/>
          </a:bodyPr>
          <a:lstStyle/>
          <a:p>
            <a:pPr marL="342900" indent="-342900" algn="just">
              <a:buFont typeface="Wingdings" panose="05000000000000000000" pitchFamily="2" charset="2"/>
              <a:buChar char="q"/>
            </a:pPr>
            <a:r>
              <a:rPr lang="fr-FR" sz="2800" b="1" dirty="0">
                <a:latin typeface="Vinci Sans" pitchFamily="50" charset="0"/>
              </a:rPr>
              <a:t>Formation des experts sur les peintures à l’eau</a:t>
            </a:r>
          </a:p>
          <a:p>
            <a:pPr marL="742950" lvl="1" indent="-285750" algn="just">
              <a:buFont typeface="Wingdings" panose="05000000000000000000" pitchFamily="2" charset="2"/>
              <a:buChar char="§"/>
            </a:pPr>
            <a:r>
              <a:rPr lang="fr-FR" sz="2400" dirty="0">
                <a:latin typeface="Vinci Sans" pitchFamily="50" charset="0"/>
              </a:rPr>
              <a:t>Comprendre le comportement des peintures à l’eau</a:t>
            </a:r>
          </a:p>
          <a:p>
            <a:pPr marL="742950" lvl="1" indent="-285750" algn="just">
              <a:buFont typeface="Wingdings" panose="05000000000000000000" pitchFamily="2" charset="2"/>
              <a:buChar char="Ø"/>
            </a:pPr>
            <a:endParaRPr lang="fr-FR" sz="2800" dirty="0">
              <a:latin typeface="Vinci Sans" pitchFamily="50" charset="0"/>
            </a:endParaRPr>
          </a:p>
          <a:p>
            <a:pPr marL="342900" indent="-342900" algn="just">
              <a:buFont typeface="Wingdings" panose="05000000000000000000" pitchFamily="2" charset="2"/>
              <a:buChar char="q"/>
            </a:pPr>
            <a:r>
              <a:rPr lang="fr-FR" sz="2800" b="1" dirty="0">
                <a:latin typeface="Vinci Sans" pitchFamily="50" charset="0"/>
              </a:rPr>
              <a:t>Matériel adapté</a:t>
            </a:r>
          </a:p>
          <a:p>
            <a:pPr marL="800100" lvl="1" indent="-342900" algn="just">
              <a:buFont typeface="Wingdings" panose="05000000000000000000" pitchFamily="2" charset="2"/>
              <a:buChar char="§"/>
            </a:pPr>
            <a:r>
              <a:rPr lang="fr-FR" sz="2400" dirty="0">
                <a:solidFill>
                  <a:srgbClr val="000000"/>
                </a:solidFill>
                <a:latin typeface="Vinci Sans" pitchFamily="50" charset="0"/>
              </a:rPr>
              <a:t>Composants  spécifiques</a:t>
            </a:r>
          </a:p>
          <a:p>
            <a:pPr marL="800100" lvl="1" indent="-342900" algn="just">
              <a:buFont typeface="Wingdings" panose="05000000000000000000" pitchFamily="2" charset="2"/>
              <a:buChar char="§"/>
            </a:pPr>
            <a:r>
              <a:rPr lang="fr-FR" sz="2400" dirty="0">
                <a:solidFill>
                  <a:srgbClr val="000000"/>
                </a:solidFill>
                <a:latin typeface="Vinci Sans" pitchFamily="50" charset="0"/>
              </a:rPr>
              <a:t>Techniques et réglages de pulvérisation</a:t>
            </a:r>
            <a:endParaRPr lang="fr-FR" sz="2400" dirty="0"/>
          </a:p>
          <a:p>
            <a:pPr marL="800100" lvl="1" indent="-342900" algn="just">
              <a:buFont typeface="Wingdings" panose="05000000000000000000" pitchFamily="2" charset="2"/>
              <a:buChar char="§"/>
            </a:pPr>
            <a:endParaRPr lang="fr-FR" sz="2400" dirty="0">
              <a:solidFill>
                <a:srgbClr val="000000"/>
              </a:solidFill>
              <a:latin typeface="Vinci Sans" pitchFamily="50" charset="0"/>
            </a:endParaRPr>
          </a:p>
          <a:p>
            <a:pPr algn="just"/>
            <a:endParaRPr lang="fr-FR" dirty="0">
              <a:latin typeface="Vinci Sans" pitchFamily="50" charset="0"/>
            </a:endParaRPr>
          </a:p>
        </p:txBody>
      </p:sp>
      <p:sp>
        <p:nvSpPr>
          <p:cNvPr id="6" name="Rectangle 5"/>
          <p:cNvSpPr/>
          <p:nvPr/>
        </p:nvSpPr>
        <p:spPr>
          <a:xfrm>
            <a:off x="839416" y="476672"/>
            <a:ext cx="9120575" cy="584775"/>
          </a:xfrm>
          <a:prstGeom prst="rect">
            <a:avLst/>
          </a:prstGeom>
        </p:spPr>
        <p:txBody>
          <a:bodyPr wrap="square">
            <a:spAutoFit/>
          </a:bodyPr>
          <a:lstStyle/>
          <a:p>
            <a:r>
              <a:rPr lang="fr-FR" sz="3200" b="1" dirty="0">
                <a:solidFill>
                  <a:srgbClr val="49C5B1"/>
                </a:solidFill>
                <a:latin typeface="Calibri" panose="020F0502020204030204" pitchFamily="34" charset="0"/>
              </a:rPr>
              <a:t>Besoins pour l’application de la peinture à l’eau</a:t>
            </a:r>
          </a:p>
        </p:txBody>
      </p:sp>
    </p:spTree>
    <p:extLst>
      <p:ext uri="{BB962C8B-B14F-4D97-AF65-F5344CB8AC3E}">
        <p14:creationId xmlns:p14="http://schemas.microsoft.com/office/powerpoint/2010/main" val="1245646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a:t>événement</a:t>
            </a:r>
            <a:endParaRPr lang="fr-FR" dirty="0"/>
          </a:p>
        </p:txBody>
      </p:sp>
      <p:sp>
        <p:nvSpPr>
          <p:cNvPr id="8" name="ZoneTexte 7"/>
          <p:cNvSpPr txBox="1"/>
          <p:nvPr/>
        </p:nvSpPr>
        <p:spPr>
          <a:xfrm>
            <a:off x="479376" y="1144870"/>
            <a:ext cx="11017224" cy="5416868"/>
          </a:xfrm>
          <a:prstGeom prst="rect">
            <a:avLst/>
          </a:prstGeom>
          <a:noFill/>
        </p:spPr>
        <p:txBody>
          <a:bodyPr wrap="square" rtlCol="0">
            <a:spAutoFit/>
          </a:bodyPr>
          <a:lstStyle/>
          <a:p>
            <a:pPr marL="342900" indent="-342900" algn="just">
              <a:buFont typeface="Wingdings" panose="05000000000000000000" pitchFamily="2" charset="2"/>
              <a:buChar char="§"/>
            </a:pPr>
            <a:r>
              <a:rPr lang="fr-FR" sz="2400" b="1" dirty="0"/>
              <a:t>Comprendre le comportement des peintures à l’eau</a:t>
            </a:r>
          </a:p>
          <a:p>
            <a:pPr marL="800100" lvl="1" indent="-342900" algn="just">
              <a:buFont typeface="Wingdings" panose="05000000000000000000" pitchFamily="2" charset="2"/>
              <a:buChar char="Ø"/>
            </a:pPr>
            <a:r>
              <a:rPr lang="fr-FR" sz="2200" dirty="0">
                <a:latin typeface="Vinci Sans" pitchFamily="50" charset="0"/>
              </a:rPr>
              <a:t>Mode de séchage par évaporation  et coalescence </a:t>
            </a:r>
          </a:p>
          <a:p>
            <a:pPr marL="1200150" lvl="2" indent="-285750" algn="just">
              <a:buFont typeface="Wingdings" panose="05000000000000000000" pitchFamily="2" charset="2"/>
              <a:buChar char="ü"/>
            </a:pPr>
            <a:r>
              <a:rPr lang="fr-FR" dirty="0">
                <a:latin typeface="Vinci Sans" pitchFamily="50" charset="0"/>
              </a:rPr>
              <a:t>Émulsion contenant les pigments et charges  en suspension dans la résine , qui au contact de l’air engage immédiatement un processus de coalescence de façon irréversible.</a:t>
            </a:r>
          </a:p>
          <a:p>
            <a:pPr marL="1200150" lvl="2" indent="-285750" algn="just">
              <a:buFont typeface="Wingdings" panose="05000000000000000000" pitchFamily="2" charset="2"/>
              <a:buChar char="ü"/>
            </a:pPr>
            <a:r>
              <a:rPr lang="fr-FR" dirty="0">
                <a:latin typeface="Vinci Sans" pitchFamily="50" charset="0"/>
              </a:rPr>
              <a:t>Possibilité de roulabilité immédiate avec des temps de séchage &lt; 2mn si température &gt; 20°C et hydrométrie &lt; 60%.</a:t>
            </a:r>
          </a:p>
          <a:p>
            <a:pPr marL="1200150" lvl="2" indent="-285750" algn="just">
              <a:buFont typeface="Wingdings" panose="05000000000000000000" pitchFamily="2" charset="2"/>
              <a:buChar char="Ø"/>
            </a:pPr>
            <a:endParaRPr lang="fr-FR" dirty="0">
              <a:latin typeface="Vinci Sans" pitchFamily="50" charset="0"/>
            </a:endParaRPr>
          </a:p>
          <a:p>
            <a:pPr marL="742950" lvl="1" indent="-285750" algn="just">
              <a:buFont typeface="Wingdings" panose="05000000000000000000" pitchFamily="2" charset="2"/>
              <a:buChar char="Ø"/>
            </a:pPr>
            <a:r>
              <a:rPr lang="fr-FR" sz="2200" dirty="0">
                <a:latin typeface="Vinci Sans" pitchFamily="50" charset="0"/>
              </a:rPr>
              <a:t>Peinture prête à l’emploi</a:t>
            </a:r>
          </a:p>
          <a:p>
            <a:pPr marL="1200150" lvl="2" indent="-285750" algn="just">
              <a:buFont typeface="Wingdings" panose="05000000000000000000" pitchFamily="2" charset="2"/>
              <a:buChar char="ü"/>
            </a:pPr>
            <a:r>
              <a:rPr lang="fr-FR" dirty="0">
                <a:latin typeface="Vinci Sans" pitchFamily="50" charset="0"/>
              </a:rPr>
              <a:t>L’addition d’eau pour améliorer la viscosité du produit déstabilise l’émulsion et provoque un effet contraire à celui recherché.</a:t>
            </a:r>
          </a:p>
          <a:p>
            <a:pPr lvl="3" algn="just"/>
            <a:endParaRPr lang="fr-FR" i="1" dirty="0">
              <a:latin typeface="Vinci Sans" pitchFamily="50" charset="0"/>
            </a:endParaRPr>
          </a:p>
          <a:p>
            <a:pPr marL="800100" lvl="1" indent="-342900" algn="just">
              <a:buFont typeface="Wingdings" panose="05000000000000000000" pitchFamily="2" charset="2"/>
              <a:buChar char="Ø"/>
            </a:pPr>
            <a:r>
              <a:rPr lang="fr-FR" sz="2200" dirty="0">
                <a:latin typeface="Vinci Sans" pitchFamily="50" charset="0"/>
              </a:rPr>
              <a:t>Peinture aqueuse avec faible pouvoir mouillant sur les éléments gras de la route. </a:t>
            </a:r>
          </a:p>
          <a:p>
            <a:pPr marL="1200150" lvl="2" indent="-285750" algn="just">
              <a:buFont typeface="Wingdings" panose="05000000000000000000" pitchFamily="2" charset="2"/>
              <a:buChar char="ü"/>
            </a:pPr>
            <a:r>
              <a:rPr lang="fr-FR" dirty="0">
                <a:latin typeface="Vinci Sans" pitchFamily="50" charset="0"/>
              </a:rPr>
              <a:t>Éliminer ces poussières avant le marquage, sauf en Airless avec une pulvérisation à haute pression,</a:t>
            </a:r>
          </a:p>
          <a:p>
            <a:pPr marL="1200150" lvl="2" indent="-285750" algn="just">
              <a:buFont typeface="Wingdings" panose="05000000000000000000" pitchFamily="2" charset="2"/>
              <a:buChar char="Ø"/>
            </a:pPr>
            <a:endParaRPr lang="fr-FR" dirty="0">
              <a:latin typeface="Vinci Sans" pitchFamily="50" charset="0"/>
            </a:endParaRPr>
          </a:p>
          <a:p>
            <a:pPr marL="800100" lvl="1" indent="-342900" algn="just">
              <a:buFont typeface="Wingdings" panose="05000000000000000000" pitchFamily="2" charset="2"/>
              <a:buChar char="Ø"/>
            </a:pPr>
            <a:r>
              <a:rPr lang="fr-FR" sz="2200" dirty="0">
                <a:latin typeface="Vinci Sans" pitchFamily="50" charset="0"/>
              </a:rPr>
              <a:t>Stockage et transport : </a:t>
            </a:r>
          </a:p>
          <a:p>
            <a:pPr marL="1200150" lvl="2" indent="-285750" algn="just">
              <a:buFont typeface="Wingdings" panose="05000000000000000000" pitchFamily="2" charset="2"/>
              <a:buChar char="ü"/>
            </a:pPr>
            <a:r>
              <a:rPr lang="fr-FR" dirty="0">
                <a:latin typeface="Vinci Sans" pitchFamily="50" charset="0"/>
              </a:rPr>
              <a:t>Les bidons de peinture doivent être stockés à l’abri des rayons UV et à l’abri du gel.. </a:t>
            </a:r>
          </a:p>
          <a:p>
            <a:pPr marL="1200150" lvl="2" indent="-285750" algn="just">
              <a:buFont typeface="Wingdings" panose="05000000000000000000" pitchFamily="2" charset="2"/>
              <a:buChar char="ü"/>
            </a:pPr>
            <a:r>
              <a:rPr lang="fr-FR" dirty="0">
                <a:latin typeface="Vinci Sans" pitchFamily="50" charset="0"/>
              </a:rPr>
              <a:t>Produit ininflammable et non réglementé comme produit dangereux</a:t>
            </a:r>
          </a:p>
          <a:p>
            <a:pPr lvl="1" algn="just"/>
            <a:endParaRPr lang="fr-FR" i="1" dirty="0">
              <a:latin typeface="Vinci Sans" pitchFamily="50" charset="0"/>
            </a:endParaRPr>
          </a:p>
        </p:txBody>
      </p:sp>
      <p:sp>
        <p:nvSpPr>
          <p:cNvPr id="7" name="Espace réservé du texte 4"/>
          <p:cNvSpPr txBox="1">
            <a:spLocks/>
          </p:cNvSpPr>
          <p:nvPr/>
        </p:nvSpPr>
        <p:spPr bwMode="auto">
          <a:xfrm>
            <a:off x="864953" y="721387"/>
            <a:ext cx="10009112" cy="523220"/>
          </a:xfrm>
          <a:prstGeom prst="rect">
            <a:avLst/>
          </a:prstGeom>
          <a:noFill/>
        </p:spPr>
        <p:txBody>
          <a:bodyPr wrap="square" rtlCol="0">
            <a:spAutoFit/>
          </a:bodyPr>
          <a:lstStyle>
            <a:defPPr>
              <a:defRPr lang="en-US"/>
            </a:defPPr>
            <a:lvl1pPr marL="457189" indent="-457189" defTabSz="609585">
              <a:spcBef>
                <a:spcPct val="20000"/>
              </a:spcBef>
              <a:buFont typeface="Wingdings" panose="05000000000000000000" pitchFamily="2" charset="2"/>
              <a:buChar char="q"/>
              <a:defRPr sz="2400" b="1">
                <a:solidFill>
                  <a:schemeClr val="tx1">
                    <a:lumMod val="75000"/>
                    <a:lumOff val="25000"/>
                  </a:schemeClr>
                </a:solidFill>
                <a:latin typeface="Vinci Sans" pitchFamily="50" charset="0"/>
                <a:cs typeface="Calibri" panose="020F0502020204030204" pitchFamily="34" charset="0"/>
              </a:defRPr>
            </a:lvl1pPr>
            <a:lvl2pPr marL="742950" indent="-285750" algn="l" defTabSz="457200" rtl="0" eaLnBrk="0" fontAlgn="base" hangingPunct="0">
              <a:spcBef>
                <a:spcPct val="20000"/>
              </a:spcBef>
              <a:spcAft>
                <a:spcPct val="0"/>
              </a:spcAft>
              <a:buClr>
                <a:srgbClr val="66A6C1"/>
              </a:buClr>
              <a:buFont typeface="Wingdings" pitchFamily="2" charset="2"/>
              <a:buChar char="§"/>
              <a:defRPr sz="2800" kern="1200">
                <a:solidFill>
                  <a:schemeClr val="tx1"/>
                </a:solidFill>
                <a:latin typeface="Vinci Sans Light"/>
                <a:ea typeface="Vinci Sans Light" charset="0"/>
                <a:cs typeface="Vinci Sans Light"/>
              </a:defRPr>
            </a:lvl2pPr>
            <a:lvl3pPr marL="1143000" indent="-228600" algn="l" defTabSz="457200" rtl="0" eaLnBrk="0" fontAlgn="base" hangingPunct="0">
              <a:spcBef>
                <a:spcPct val="20000"/>
              </a:spcBef>
              <a:spcAft>
                <a:spcPct val="0"/>
              </a:spcAft>
              <a:buClr>
                <a:srgbClr val="004489"/>
              </a:buClr>
              <a:buFont typeface="Wingdings" pitchFamily="2" charset="2"/>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Clr>
                <a:srgbClr val="66A6C1"/>
              </a:buClr>
              <a:buFont typeface="Wingdings" pitchFamily="2" charset="2"/>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SzPct val="50000"/>
              <a:buFont typeface="Lucida Grande" pitchFamily="-110"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dirty="0"/>
              <a:t>Formation des experts sur les peintures à l’eau</a:t>
            </a:r>
          </a:p>
        </p:txBody>
      </p:sp>
      <p:sp>
        <p:nvSpPr>
          <p:cNvPr id="6" name="Rectangle 5">
            <a:extLst>
              <a:ext uri="{FF2B5EF4-FFF2-40B4-BE49-F238E27FC236}">
                <a16:creationId xmlns:a16="http://schemas.microsoft.com/office/drawing/2014/main" id="{D7CC67C6-1608-49BE-9E58-77CE654F8482}"/>
              </a:ext>
            </a:extLst>
          </p:cNvPr>
          <p:cNvSpPr/>
          <p:nvPr/>
        </p:nvSpPr>
        <p:spPr>
          <a:xfrm>
            <a:off x="479376" y="144577"/>
            <a:ext cx="9120575" cy="584775"/>
          </a:xfrm>
          <a:prstGeom prst="rect">
            <a:avLst/>
          </a:prstGeom>
        </p:spPr>
        <p:txBody>
          <a:bodyPr wrap="square">
            <a:spAutoFit/>
          </a:bodyPr>
          <a:lstStyle/>
          <a:p>
            <a:r>
              <a:rPr lang="fr-FR" sz="3200" b="1" dirty="0">
                <a:solidFill>
                  <a:srgbClr val="49C5B1"/>
                </a:solidFill>
                <a:latin typeface="Calibri" panose="020F0502020204030204" pitchFamily="34" charset="0"/>
              </a:rPr>
              <a:t>Besoins pour l’application de la peinture à l’eau</a:t>
            </a:r>
          </a:p>
        </p:txBody>
      </p:sp>
    </p:spTree>
    <p:extLst>
      <p:ext uri="{BB962C8B-B14F-4D97-AF65-F5344CB8AC3E}">
        <p14:creationId xmlns:p14="http://schemas.microsoft.com/office/powerpoint/2010/main" val="1241912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a:t>événement</a:t>
            </a:r>
            <a:endParaRPr lang="fr-FR" dirty="0"/>
          </a:p>
        </p:txBody>
      </p:sp>
      <p:sp>
        <p:nvSpPr>
          <p:cNvPr id="8" name="ZoneTexte 7"/>
          <p:cNvSpPr txBox="1"/>
          <p:nvPr/>
        </p:nvSpPr>
        <p:spPr>
          <a:xfrm>
            <a:off x="623392" y="1280244"/>
            <a:ext cx="10801200" cy="5693866"/>
          </a:xfrm>
          <a:prstGeom prst="rect">
            <a:avLst/>
          </a:prstGeom>
          <a:noFill/>
        </p:spPr>
        <p:txBody>
          <a:bodyPr wrap="square" rtlCol="0">
            <a:spAutoFit/>
          </a:bodyPr>
          <a:lstStyle/>
          <a:p>
            <a:pPr marL="285750" indent="-285750" algn="just">
              <a:buFont typeface="Wingdings" panose="05000000000000000000" pitchFamily="2" charset="2"/>
              <a:buChar char="§"/>
            </a:pPr>
            <a:r>
              <a:rPr lang="fr-FR" sz="2400" b="1" dirty="0"/>
              <a:t>Comprendre le comportement des peintures à l’eau</a:t>
            </a:r>
          </a:p>
          <a:p>
            <a:pPr marL="800100" lvl="1" indent="-342900" algn="just">
              <a:buFont typeface="Wingdings" panose="05000000000000000000" pitchFamily="2" charset="2"/>
              <a:buChar char="Ø"/>
            </a:pPr>
            <a:r>
              <a:rPr lang="fr-FR" sz="2400" dirty="0">
                <a:latin typeface="Vinci Sans" pitchFamily="50" charset="0"/>
              </a:rPr>
              <a:t>Sensibilité à l’hygrométrie</a:t>
            </a:r>
          </a:p>
          <a:p>
            <a:pPr marL="1200150" lvl="2" indent="-285750" algn="just">
              <a:buFont typeface="Wingdings" panose="05000000000000000000" pitchFamily="2" charset="2"/>
              <a:buChar char="ü"/>
            </a:pPr>
            <a:r>
              <a:rPr lang="fr-FR" sz="2400" dirty="0">
                <a:latin typeface="Vinci Sans" pitchFamily="50" charset="0"/>
              </a:rPr>
              <a:t> </a:t>
            </a:r>
            <a:r>
              <a:rPr lang="fr-FR" sz="2000" dirty="0">
                <a:latin typeface="Vinci Sans" pitchFamily="50" charset="0"/>
              </a:rPr>
              <a:t>Contrôler le point de rosée au sol lors des travaux en début ou fin de saison. </a:t>
            </a:r>
          </a:p>
          <a:p>
            <a:pPr marL="742950" lvl="1" indent="-285750" algn="just">
              <a:buFont typeface="Wingdings" panose="05000000000000000000" pitchFamily="2" charset="2"/>
              <a:buChar char="Ø"/>
            </a:pPr>
            <a:endParaRPr lang="fr-FR" sz="2400" dirty="0">
              <a:latin typeface="Vinci Sans" pitchFamily="50" charset="0"/>
            </a:endParaRPr>
          </a:p>
          <a:p>
            <a:pPr marL="800100" lvl="1" indent="-342900" algn="just">
              <a:buFont typeface="Wingdings" panose="05000000000000000000" pitchFamily="2" charset="2"/>
              <a:buChar char="Ø"/>
            </a:pPr>
            <a:r>
              <a:rPr lang="fr-FR" sz="2400" dirty="0">
                <a:latin typeface="Vinci Sans" pitchFamily="50" charset="0"/>
              </a:rPr>
              <a:t>Plage d’application limitée </a:t>
            </a:r>
          </a:p>
          <a:p>
            <a:pPr marL="1200150" lvl="2" indent="-285750" algn="just">
              <a:buFont typeface="Wingdings" panose="05000000000000000000" pitchFamily="2" charset="2"/>
              <a:buChar char="ü"/>
            </a:pPr>
            <a:r>
              <a:rPr lang="fr-FR" sz="2000" dirty="0">
                <a:latin typeface="Vinci Sans" pitchFamily="50" charset="0"/>
              </a:rPr>
              <a:t>Possibilité maintenant d’appliquer des accélérateurs de séchage qui augmentent les plages d’application et diminuent le temps de roulabilité de la peinture routière à l'eau.. </a:t>
            </a:r>
          </a:p>
          <a:p>
            <a:pPr marL="742950" lvl="1" indent="-285750" algn="just">
              <a:buFont typeface="Wingdings" panose="05000000000000000000" pitchFamily="2" charset="2"/>
              <a:buChar char="Ø"/>
            </a:pPr>
            <a:endParaRPr lang="fr-FR" sz="2400" dirty="0">
              <a:latin typeface="Vinci Sans" pitchFamily="50" charset="0"/>
            </a:endParaRPr>
          </a:p>
          <a:p>
            <a:pPr marL="800100" lvl="1" indent="-342900" algn="just">
              <a:buFont typeface="Wingdings" panose="05000000000000000000" pitchFamily="2" charset="2"/>
              <a:buChar char="Ø"/>
            </a:pPr>
            <a:r>
              <a:rPr lang="fr-FR" sz="2400" dirty="0">
                <a:latin typeface="Vinci Sans" pitchFamily="50" charset="0"/>
              </a:rPr>
              <a:t>Extrait sec élevé.</a:t>
            </a:r>
          </a:p>
          <a:p>
            <a:pPr marL="1200150" lvl="2" indent="-285750" algn="just">
              <a:buFont typeface="Wingdings" panose="05000000000000000000" pitchFamily="2" charset="2"/>
              <a:buChar char="ü"/>
            </a:pPr>
            <a:r>
              <a:rPr lang="fr-FR" sz="2400" dirty="0">
                <a:latin typeface="Vinci Sans" pitchFamily="50" charset="0"/>
              </a:rPr>
              <a:t> </a:t>
            </a:r>
            <a:r>
              <a:rPr lang="fr-FR" sz="2000" dirty="0">
                <a:latin typeface="Vinci Sans" pitchFamily="50" charset="0"/>
              </a:rPr>
              <a:t>dosage sec plus important que celui de la peinture solvantée.</a:t>
            </a:r>
          </a:p>
          <a:p>
            <a:pPr marL="742950" lvl="1" indent="-285750" algn="just">
              <a:buFont typeface="Wingdings" panose="05000000000000000000" pitchFamily="2" charset="2"/>
              <a:buChar char="Ø"/>
            </a:pPr>
            <a:endParaRPr lang="fr-FR" sz="2400" dirty="0">
              <a:latin typeface="Vinci Sans" pitchFamily="50" charset="0"/>
            </a:endParaRPr>
          </a:p>
          <a:p>
            <a:pPr marL="800100" lvl="1" indent="-342900" algn="just">
              <a:buFont typeface="Wingdings" panose="05000000000000000000" pitchFamily="2" charset="2"/>
              <a:buChar char="Ø"/>
            </a:pPr>
            <a:r>
              <a:rPr lang="fr-FR" sz="2400" dirty="0">
                <a:latin typeface="Vinci Sans" pitchFamily="50" charset="0"/>
              </a:rPr>
              <a:t>Viscosité importante,</a:t>
            </a:r>
          </a:p>
          <a:p>
            <a:pPr marL="1200150" lvl="2" indent="-285750" algn="just">
              <a:buFont typeface="Wingdings" panose="05000000000000000000" pitchFamily="2" charset="2"/>
              <a:buChar char="ü"/>
            </a:pPr>
            <a:r>
              <a:rPr lang="fr-FR" sz="2000" dirty="0">
                <a:latin typeface="Vinci Sans" pitchFamily="50" charset="0"/>
              </a:rPr>
              <a:t>nécessite de changer les buses et la pression de diffusion pour réaliser une mise en œuvre correcte. </a:t>
            </a:r>
          </a:p>
          <a:p>
            <a:pPr marL="285750" indent="-285750" algn="just">
              <a:buFont typeface="Wingdings" panose="05000000000000000000" pitchFamily="2" charset="2"/>
              <a:buChar char="§"/>
            </a:pPr>
            <a:endParaRPr lang="fr-FR" dirty="0">
              <a:latin typeface="Vinci Sans" pitchFamily="50" charset="0"/>
            </a:endParaRPr>
          </a:p>
          <a:p>
            <a:pPr marL="285750" indent="-285750" algn="just">
              <a:buFont typeface="Wingdings" panose="05000000000000000000" pitchFamily="2" charset="2"/>
              <a:buChar char="§"/>
            </a:pPr>
            <a:endParaRPr lang="fr-FR" dirty="0">
              <a:latin typeface="Vinci Sans" pitchFamily="50" charset="0"/>
            </a:endParaRPr>
          </a:p>
        </p:txBody>
      </p:sp>
      <p:sp>
        <p:nvSpPr>
          <p:cNvPr id="9" name="Espace réservé du texte 4">
            <a:extLst>
              <a:ext uri="{FF2B5EF4-FFF2-40B4-BE49-F238E27FC236}">
                <a16:creationId xmlns:a16="http://schemas.microsoft.com/office/drawing/2014/main" id="{361E5B6B-CA8D-4C8E-9228-6577D4F65BB8}"/>
              </a:ext>
            </a:extLst>
          </p:cNvPr>
          <p:cNvSpPr txBox="1">
            <a:spLocks/>
          </p:cNvSpPr>
          <p:nvPr/>
        </p:nvSpPr>
        <p:spPr bwMode="auto">
          <a:xfrm>
            <a:off x="864953" y="721387"/>
            <a:ext cx="10009112" cy="523220"/>
          </a:xfrm>
          <a:prstGeom prst="rect">
            <a:avLst/>
          </a:prstGeom>
          <a:noFill/>
        </p:spPr>
        <p:txBody>
          <a:bodyPr wrap="square" rtlCol="0">
            <a:spAutoFit/>
          </a:bodyPr>
          <a:lstStyle>
            <a:defPPr>
              <a:defRPr lang="en-US"/>
            </a:defPPr>
            <a:lvl1pPr marL="457189" indent="-457189" defTabSz="609585">
              <a:spcBef>
                <a:spcPct val="20000"/>
              </a:spcBef>
              <a:buFont typeface="Wingdings" panose="05000000000000000000" pitchFamily="2" charset="2"/>
              <a:buChar char="q"/>
              <a:defRPr sz="2400" b="1">
                <a:solidFill>
                  <a:schemeClr val="tx1">
                    <a:lumMod val="75000"/>
                    <a:lumOff val="25000"/>
                  </a:schemeClr>
                </a:solidFill>
                <a:latin typeface="Vinci Sans" pitchFamily="50" charset="0"/>
                <a:cs typeface="Calibri" panose="020F0502020204030204" pitchFamily="34" charset="0"/>
              </a:defRPr>
            </a:lvl1pPr>
            <a:lvl2pPr marL="742950" indent="-285750" algn="l" defTabSz="457200" rtl="0" eaLnBrk="0" fontAlgn="base" hangingPunct="0">
              <a:spcBef>
                <a:spcPct val="20000"/>
              </a:spcBef>
              <a:spcAft>
                <a:spcPct val="0"/>
              </a:spcAft>
              <a:buClr>
                <a:srgbClr val="66A6C1"/>
              </a:buClr>
              <a:buFont typeface="Wingdings" pitchFamily="2" charset="2"/>
              <a:buChar char="§"/>
              <a:defRPr sz="2800" kern="1200">
                <a:solidFill>
                  <a:schemeClr val="tx1"/>
                </a:solidFill>
                <a:latin typeface="Vinci Sans Light"/>
                <a:ea typeface="Vinci Sans Light" charset="0"/>
                <a:cs typeface="Vinci Sans Light"/>
              </a:defRPr>
            </a:lvl2pPr>
            <a:lvl3pPr marL="1143000" indent="-228600" algn="l" defTabSz="457200" rtl="0" eaLnBrk="0" fontAlgn="base" hangingPunct="0">
              <a:spcBef>
                <a:spcPct val="20000"/>
              </a:spcBef>
              <a:spcAft>
                <a:spcPct val="0"/>
              </a:spcAft>
              <a:buClr>
                <a:srgbClr val="004489"/>
              </a:buClr>
              <a:buFont typeface="Wingdings" pitchFamily="2" charset="2"/>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Clr>
                <a:srgbClr val="66A6C1"/>
              </a:buClr>
              <a:buFont typeface="Wingdings" pitchFamily="2" charset="2"/>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SzPct val="50000"/>
              <a:buFont typeface="Lucida Grande" pitchFamily="-110"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dirty="0"/>
              <a:t>Formation des experts sur les peintures à l’eau</a:t>
            </a:r>
          </a:p>
        </p:txBody>
      </p:sp>
      <p:sp>
        <p:nvSpPr>
          <p:cNvPr id="10" name="Rectangle 9">
            <a:extLst>
              <a:ext uri="{FF2B5EF4-FFF2-40B4-BE49-F238E27FC236}">
                <a16:creationId xmlns:a16="http://schemas.microsoft.com/office/drawing/2014/main" id="{6F7BB19D-769D-43CA-97A6-841591471EBA}"/>
              </a:ext>
            </a:extLst>
          </p:cNvPr>
          <p:cNvSpPr/>
          <p:nvPr/>
        </p:nvSpPr>
        <p:spPr>
          <a:xfrm>
            <a:off x="479376" y="144577"/>
            <a:ext cx="9120575" cy="584775"/>
          </a:xfrm>
          <a:prstGeom prst="rect">
            <a:avLst/>
          </a:prstGeom>
        </p:spPr>
        <p:txBody>
          <a:bodyPr wrap="square">
            <a:spAutoFit/>
          </a:bodyPr>
          <a:lstStyle/>
          <a:p>
            <a:r>
              <a:rPr lang="fr-FR" sz="3200" b="1" dirty="0">
                <a:solidFill>
                  <a:srgbClr val="49C5B1"/>
                </a:solidFill>
                <a:latin typeface="Calibri" panose="020F0502020204030204" pitchFamily="34" charset="0"/>
              </a:rPr>
              <a:t>Besoins pour l’application de la peinture à l’eau</a:t>
            </a:r>
          </a:p>
        </p:txBody>
      </p:sp>
    </p:spTree>
    <p:extLst>
      <p:ext uri="{BB962C8B-B14F-4D97-AF65-F5344CB8AC3E}">
        <p14:creationId xmlns:p14="http://schemas.microsoft.com/office/powerpoint/2010/main" val="2964957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a:t>événement</a:t>
            </a:r>
            <a:endParaRPr lang="fr-FR" dirty="0"/>
          </a:p>
        </p:txBody>
      </p:sp>
      <p:sp>
        <p:nvSpPr>
          <p:cNvPr id="8" name="ZoneTexte 7"/>
          <p:cNvSpPr txBox="1"/>
          <p:nvPr/>
        </p:nvSpPr>
        <p:spPr>
          <a:xfrm>
            <a:off x="911424" y="880761"/>
            <a:ext cx="10369152" cy="461665"/>
          </a:xfrm>
          <a:prstGeom prst="rect">
            <a:avLst/>
          </a:prstGeom>
          <a:noFill/>
        </p:spPr>
        <p:txBody>
          <a:bodyPr wrap="square" rtlCol="0">
            <a:spAutoFit/>
          </a:bodyPr>
          <a:lstStyle>
            <a:defPPr>
              <a:defRPr lang="en-US"/>
            </a:defPPr>
            <a:lvl1pPr marL="457189" indent="-457189" defTabSz="609585">
              <a:spcBef>
                <a:spcPct val="20000"/>
              </a:spcBef>
              <a:buFont typeface="Wingdings" panose="05000000000000000000" pitchFamily="2" charset="2"/>
              <a:buChar char="q"/>
              <a:defRPr sz="2400" b="1">
                <a:solidFill>
                  <a:schemeClr val="tx1">
                    <a:lumMod val="75000"/>
                    <a:lumOff val="25000"/>
                  </a:schemeClr>
                </a:solidFill>
                <a:latin typeface="Vinci Sans" pitchFamily="50" charset="0"/>
                <a:cs typeface="Calibri" panose="020F0502020204030204" pitchFamily="34" charset="0"/>
              </a:defRPr>
            </a:lvl1pPr>
            <a:lvl2pPr marL="742950" indent="-285750" eaLnBrk="0" fontAlgn="base" hangingPunct="0">
              <a:spcBef>
                <a:spcPct val="20000"/>
              </a:spcBef>
              <a:spcAft>
                <a:spcPct val="0"/>
              </a:spcAft>
              <a:buClr>
                <a:srgbClr val="66A6C1"/>
              </a:buClr>
              <a:buFont typeface="Wingdings" pitchFamily="2" charset="2"/>
              <a:buChar char="§"/>
              <a:defRPr sz="2800">
                <a:latin typeface="Vinci Sans Light"/>
                <a:ea typeface="Vinci Sans Light" charset="0"/>
                <a:cs typeface="Vinci Sans Light"/>
              </a:defRPr>
            </a:lvl2pPr>
            <a:lvl3pPr marL="1143000" indent="-228600" eaLnBrk="0" fontAlgn="base" hangingPunct="0">
              <a:spcBef>
                <a:spcPct val="20000"/>
              </a:spcBef>
              <a:spcAft>
                <a:spcPct val="0"/>
              </a:spcAft>
              <a:buClr>
                <a:srgbClr val="004489"/>
              </a:buClr>
              <a:buFont typeface="Wingdings" pitchFamily="2" charset="2"/>
              <a:buChar char="§"/>
              <a:defRPr sz="2400">
                <a:ea typeface="ヒラギノ角ゴ Pro W3" charset="-128"/>
                <a:cs typeface="ヒラギノ角ゴ Pro W3" charset="-128"/>
              </a:defRPr>
            </a:lvl3pPr>
            <a:lvl4pPr marL="1600200" indent="-228600" eaLnBrk="0" fontAlgn="base" hangingPunct="0">
              <a:spcBef>
                <a:spcPct val="20000"/>
              </a:spcBef>
              <a:spcAft>
                <a:spcPct val="0"/>
              </a:spcAft>
              <a:buClr>
                <a:srgbClr val="66A6C1"/>
              </a:buClr>
              <a:buFont typeface="Wingdings" pitchFamily="2" charset="2"/>
              <a:buChar char="§"/>
              <a:defRPr sz="2000">
                <a:ea typeface="ヒラギノ角ゴ Pro W3" charset="-128"/>
              </a:defRPr>
            </a:lvl4pPr>
            <a:lvl5pPr marL="2057400" indent="-228600" eaLnBrk="0" fontAlgn="base" hangingPunct="0">
              <a:spcBef>
                <a:spcPct val="20000"/>
              </a:spcBef>
              <a:spcAft>
                <a:spcPct val="0"/>
              </a:spcAft>
              <a:buSzPct val="50000"/>
              <a:buFont typeface="Lucida Grande" pitchFamily="-110" charset="0"/>
              <a:buChar char="−"/>
              <a:defRPr sz="2000">
                <a:ea typeface="ヒラギノ角ゴ Pro W3" charset="-128"/>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fr-FR" dirty="0"/>
              <a:t>Matériel adapté à la peinture à l’eau </a:t>
            </a:r>
          </a:p>
        </p:txBody>
      </p:sp>
      <p:sp>
        <p:nvSpPr>
          <p:cNvPr id="2" name="Rectangle 1">
            <a:extLst>
              <a:ext uri="{FF2B5EF4-FFF2-40B4-BE49-F238E27FC236}">
                <a16:creationId xmlns:a16="http://schemas.microsoft.com/office/drawing/2014/main" id="{3101424E-5731-4B1D-BF9C-A3D135BDE7F4}"/>
              </a:ext>
            </a:extLst>
          </p:cNvPr>
          <p:cNvSpPr/>
          <p:nvPr/>
        </p:nvSpPr>
        <p:spPr>
          <a:xfrm>
            <a:off x="911424" y="1342426"/>
            <a:ext cx="10848529" cy="2893100"/>
          </a:xfrm>
          <a:prstGeom prst="rect">
            <a:avLst/>
          </a:prstGeom>
        </p:spPr>
        <p:txBody>
          <a:bodyPr wrap="square">
            <a:spAutoFit/>
          </a:bodyPr>
          <a:lstStyle/>
          <a:p>
            <a:r>
              <a:rPr lang="fr-FR" sz="2000" dirty="0">
                <a:solidFill>
                  <a:srgbClr val="000000"/>
                </a:solidFill>
                <a:latin typeface="Vinci Sans" panose="02000000000000000000" pitchFamily="2" charset="0"/>
              </a:rPr>
              <a:t>Application par pulvérisation avec toutes machines Airless avec cuve et composants inox.</a:t>
            </a:r>
          </a:p>
          <a:p>
            <a:r>
              <a:rPr lang="fr-FR" b="1" dirty="0">
                <a:latin typeface="Vinci Sans" panose="02000000000000000000" pitchFamily="2" charset="0"/>
              </a:rPr>
              <a:t>Préparation matériel en peinture aqueuse.</a:t>
            </a:r>
          </a:p>
          <a:p>
            <a:pPr marL="285750" indent="-285750">
              <a:buFont typeface="Arial" panose="020B0604020202020204" pitchFamily="34" charset="0"/>
              <a:buChar char="•"/>
            </a:pPr>
            <a:r>
              <a:rPr lang="fr-FR" sz="1600" dirty="0">
                <a:solidFill>
                  <a:srgbClr val="000000"/>
                </a:solidFill>
                <a:latin typeface="Vinci Sans" panose="02000000000000000000" pitchFamily="2" charset="0"/>
              </a:rPr>
              <a:t>Vider les cuves en peinture solvantée et purger le circuit peinture ainsi que tous les pistolets de peinture (axe, rive et manuel).</a:t>
            </a:r>
          </a:p>
          <a:p>
            <a:pPr marL="285750" indent="-285750">
              <a:buFont typeface="Arial" panose="020B0604020202020204" pitchFamily="34" charset="0"/>
              <a:buChar char="•"/>
            </a:pPr>
            <a:r>
              <a:rPr lang="fr-FR" sz="1600" dirty="0">
                <a:solidFill>
                  <a:srgbClr val="000000"/>
                </a:solidFill>
                <a:latin typeface="Vinci Sans" panose="02000000000000000000" pitchFamily="2" charset="0"/>
              </a:rPr>
              <a:t>Nettoyer les filtres haute pression et basse pression ainsi que les cuves peinture sans laisser de résidus sur les parois et faire un double rinçage avec solvant miscible dans l’eau. </a:t>
            </a:r>
          </a:p>
          <a:p>
            <a:pPr marL="285750" indent="-285750">
              <a:buFont typeface="Arial" panose="020B0604020202020204" pitchFamily="34" charset="0"/>
              <a:buChar char="•"/>
            </a:pPr>
            <a:r>
              <a:rPr lang="fr-FR" sz="1600" dirty="0">
                <a:solidFill>
                  <a:srgbClr val="000000"/>
                </a:solidFill>
                <a:latin typeface="Vinci Sans" panose="02000000000000000000" pitchFamily="2" charset="0"/>
              </a:rPr>
              <a:t>Entre chaque rinçage, nettoyer les filtres HP et BP.</a:t>
            </a:r>
          </a:p>
          <a:p>
            <a:pPr marL="285750" indent="-285750">
              <a:buFont typeface="Arial" panose="020B0604020202020204" pitchFamily="34" charset="0"/>
              <a:buChar char="•"/>
            </a:pPr>
            <a:r>
              <a:rPr lang="fr-FR" sz="1600" dirty="0">
                <a:solidFill>
                  <a:srgbClr val="000000"/>
                </a:solidFill>
                <a:latin typeface="Vinci Sans" panose="02000000000000000000" pitchFamily="2" charset="0"/>
              </a:rPr>
              <a:t>Faire ensuite un double rinçage à l’eau et entre chaque rinçage, nettoyer les filtres HP et BP.</a:t>
            </a:r>
          </a:p>
          <a:p>
            <a:pPr marL="285750" indent="-285750">
              <a:buFont typeface="Arial" panose="020B0604020202020204" pitchFamily="34" charset="0"/>
              <a:buChar char="•"/>
            </a:pPr>
            <a:r>
              <a:rPr lang="fr-FR" sz="1600" dirty="0">
                <a:solidFill>
                  <a:srgbClr val="000000"/>
                </a:solidFill>
                <a:latin typeface="Vinci Sans" panose="02000000000000000000" pitchFamily="2" charset="0"/>
              </a:rPr>
              <a:t>Vidanger le circuit dans son intégralité y compris le circuit de recyclage et remplir la / les cuve(s) en peinture phase aqueuse.</a:t>
            </a:r>
          </a:p>
          <a:p>
            <a:pPr marL="285750" indent="-285750">
              <a:buFont typeface="Arial" panose="020B0604020202020204" pitchFamily="34" charset="0"/>
              <a:buChar char="•"/>
            </a:pPr>
            <a:r>
              <a:rPr lang="fr-FR" sz="1600" dirty="0">
                <a:solidFill>
                  <a:srgbClr val="000000"/>
                </a:solidFill>
                <a:latin typeface="Vinci Sans" panose="02000000000000000000" pitchFamily="2" charset="0"/>
              </a:rPr>
              <a:t>Purger les circuits en faisant “cracher” tous les pistolets de la machine, jusqu’à élimination totale de l’eau de rinçage dans les circuits.</a:t>
            </a:r>
          </a:p>
          <a:p>
            <a:pPr marL="285750" indent="-285750">
              <a:buFont typeface="Arial" panose="020B0604020202020204" pitchFamily="34" charset="0"/>
              <a:buChar char="•"/>
            </a:pPr>
            <a:r>
              <a:rPr lang="fr-FR" sz="1600" dirty="0">
                <a:solidFill>
                  <a:srgbClr val="000000"/>
                </a:solidFill>
                <a:latin typeface="Vinci Sans" panose="02000000000000000000" pitchFamily="2" charset="0"/>
              </a:rPr>
              <a:t>La machine est prête à l’utilisation</a:t>
            </a:r>
          </a:p>
        </p:txBody>
      </p:sp>
      <p:sp>
        <p:nvSpPr>
          <p:cNvPr id="5" name="Rectangle 4">
            <a:extLst>
              <a:ext uri="{FF2B5EF4-FFF2-40B4-BE49-F238E27FC236}">
                <a16:creationId xmlns:a16="http://schemas.microsoft.com/office/drawing/2014/main" id="{15EFBEFD-6694-4330-A5A1-CEDFAE06F8F9}"/>
              </a:ext>
            </a:extLst>
          </p:cNvPr>
          <p:cNvSpPr/>
          <p:nvPr/>
        </p:nvSpPr>
        <p:spPr>
          <a:xfrm>
            <a:off x="2783632" y="2780928"/>
            <a:ext cx="8976321" cy="369332"/>
          </a:xfrm>
          <a:prstGeom prst="rect">
            <a:avLst/>
          </a:prstGeom>
        </p:spPr>
        <p:txBody>
          <a:bodyPr wrap="square">
            <a:spAutoFit/>
          </a:bodyPr>
          <a:lstStyle/>
          <a:p>
            <a:r>
              <a:rPr lang="fr-FR" dirty="0">
                <a:solidFill>
                  <a:srgbClr val="000000"/>
                </a:solidFill>
                <a:latin typeface="Vinci Sans" panose="02000000000000000000" pitchFamily="2" charset="0"/>
              </a:rPr>
              <a:t>.</a:t>
            </a:r>
            <a:endParaRPr lang="fr-FR" dirty="0"/>
          </a:p>
        </p:txBody>
      </p:sp>
      <p:grpSp>
        <p:nvGrpSpPr>
          <p:cNvPr id="7" name="Group 4">
            <a:extLst>
              <a:ext uri="{FF2B5EF4-FFF2-40B4-BE49-F238E27FC236}">
                <a16:creationId xmlns:a16="http://schemas.microsoft.com/office/drawing/2014/main" id="{3DE1B3BA-BB1D-4549-B6D5-5E097C07FB7A}"/>
              </a:ext>
            </a:extLst>
          </p:cNvPr>
          <p:cNvGrpSpPr>
            <a:grpSpLocks noChangeAspect="1"/>
          </p:cNvGrpSpPr>
          <p:nvPr/>
        </p:nvGrpSpPr>
        <p:grpSpPr bwMode="auto">
          <a:xfrm>
            <a:off x="4295800" y="3738077"/>
            <a:ext cx="6742112" cy="2498725"/>
            <a:chOff x="1527" y="2341"/>
            <a:chExt cx="4247" cy="1574"/>
          </a:xfrm>
        </p:grpSpPr>
        <p:sp>
          <p:nvSpPr>
            <p:cNvPr id="9" name="AutoShape 3">
              <a:extLst>
                <a:ext uri="{FF2B5EF4-FFF2-40B4-BE49-F238E27FC236}">
                  <a16:creationId xmlns:a16="http://schemas.microsoft.com/office/drawing/2014/main" id="{517B4588-4586-4630-9157-16D51F3FD635}"/>
                </a:ext>
              </a:extLst>
            </p:cNvPr>
            <p:cNvSpPr>
              <a:spLocks noChangeAspect="1" noChangeArrowheads="1" noTextEdit="1"/>
            </p:cNvSpPr>
            <p:nvPr/>
          </p:nvSpPr>
          <p:spPr bwMode="auto">
            <a:xfrm>
              <a:off x="1527" y="2341"/>
              <a:ext cx="4247" cy="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a:extLst>
                <a:ext uri="{FF2B5EF4-FFF2-40B4-BE49-F238E27FC236}">
                  <a16:creationId xmlns:a16="http://schemas.microsoft.com/office/drawing/2014/main" id="{AB64BC01-8508-4267-9AB4-A35A5F92B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 y="2341"/>
              <a:ext cx="4251" cy="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a:extLst>
              <a:ext uri="{FF2B5EF4-FFF2-40B4-BE49-F238E27FC236}">
                <a16:creationId xmlns:a16="http://schemas.microsoft.com/office/drawing/2014/main" id="{C83605C1-32F3-4CE2-BEDD-6440BDF42290}"/>
              </a:ext>
            </a:extLst>
          </p:cNvPr>
          <p:cNvSpPr/>
          <p:nvPr/>
        </p:nvSpPr>
        <p:spPr>
          <a:xfrm>
            <a:off x="6672064" y="5392107"/>
            <a:ext cx="576064" cy="284514"/>
          </a:xfrm>
          <a:prstGeom prst="rect">
            <a:avLst/>
          </a:prstGeom>
          <a:solidFill>
            <a:srgbClr val="A7D18E"/>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7351F5D7-6F7D-469E-9ADE-E69A0171B710}"/>
              </a:ext>
            </a:extLst>
          </p:cNvPr>
          <p:cNvSpPr/>
          <p:nvPr/>
        </p:nvSpPr>
        <p:spPr>
          <a:xfrm>
            <a:off x="623392" y="365295"/>
            <a:ext cx="9120575" cy="584775"/>
          </a:xfrm>
          <a:prstGeom prst="rect">
            <a:avLst/>
          </a:prstGeom>
        </p:spPr>
        <p:txBody>
          <a:bodyPr wrap="square">
            <a:spAutoFit/>
          </a:bodyPr>
          <a:lstStyle/>
          <a:p>
            <a:r>
              <a:rPr lang="fr-FR" sz="3200" b="1" dirty="0">
                <a:solidFill>
                  <a:srgbClr val="49C5B1"/>
                </a:solidFill>
                <a:latin typeface="Calibri" panose="020F0502020204030204" pitchFamily="34" charset="0"/>
              </a:rPr>
              <a:t>Besoins pour l’application de la peinture à l’eau</a:t>
            </a:r>
          </a:p>
        </p:txBody>
      </p:sp>
    </p:spTree>
    <p:extLst>
      <p:ext uri="{BB962C8B-B14F-4D97-AF65-F5344CB8AC3E}">
        <p14:creationId xmlns:p14="http://schemas.microsoft.com/office/powerpoint/2010/main" val="427005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a:t>événement</a:t>
            </a:r>
            <a:endParaRPr lang="fr-FR" dirty="0"/>
          </a:p>
        </p:txBody>
      </p:sp>
      <p:sp>
        <p:nvSpPr>
          <p:cNvPr id="8" name="ZoneTexte 7"/>
          <p:cNvSpPr txBox="1"/>
          <p:nvPr/>
        </p:nvSpPr>
        <p:spPr>
          <a:xfrm>
            <a:off x="623392" y="905061"/>
            <a:ext cx="10369152" cy="523220"/>
          </a:xfrm>
          <a:prstGeom prst="rect">
            <a:avLst/>
          </a:prstGeom>
          <a:noFill/>
        </p:spPr>
        <p:txBody>
          <a:bodyPr wrap="square" rtlCol="0">
            <a:spAutoFit/>
          </a:bodyPr>
          <a:lstStyle>
            <a:defPPr>
              <a:defRPr lang="en-US"/>
            </a:defPPr>
            <a:lvl1pPr marL="457189" indent="-457189" defTabSz="609585">
              <a:spcBef>
                <a:spcPct val="20000"/>
              </a:spcBef>
              <a:buFont typeface="Wingdings" panose="05000000000000000000" pitchFamily="2" charset="2"/>
              <a:buChar char="q"/>
              <a:defRPr sz="2800" b="1">
                <a:solidFill>
                  <a:schemeClr val="tx1">
                    <a:lumMod val="75000"/>
                    <a:lumOff val="25000"/>
                  </a:schemeClr>
                </a:solidFill>
                <a:latin typeface="Vinci Sans" pitchFamily="50" charset="0"/>
                <a:cs typeface="Calibri" panose="020F0502020204030204" pitchFamily="34" charset="0"/>
              </a:defRPr>
            </a:lvl1pPr>
            <a:lvl2pPr marL="742950" indent="-285750" eaLnBrk="0" fontAlgn="base" hangingPunct="0">
              <a:spcBef>
                <a:spcPct val="20000"/>
              </a:spcBef>
              <a:spcAft>
                <a:spcPct val="0"/>
              </a:spcAft>
              <a:buClr>
                <a:srgbClr val="66A6C1"/>
              </a:buClr>
              <a:buFont typeface="Wingdings" pitchFamily="2" charset="2"/>
              <a:buChar char="§"/>
              <a:defRPr sz="2800">
                <a:latin typeface="Vinci Sans Light"/>
                <a:ea typeface="Vinci Sans Light" charset="0"/>
                <a:cs typeface="Vinci Sans Light"/>
              </a:defRPr>
            </a:lvl2pPr>
            <a:lvl3pPr marL="1143000" indent="-228600" eaLnBrk="0" fontAlgn="base" hangingPunct="0">
              <a:spcBef>
                <a:spcPct val="20000"/>
              </a:spcBef>
              <a:spcAft>
                <a:spcPct val="0"/>
              </a:spcAft>
              <a:buClr>
                <a:srgbClr val="004489"/>
              </a:buClr>
              <a:buFont typeface="Wingdings" pitchFamily="2" charset="2"/>
              <a:buChar char="§"/>
              <a:defRPr sz="2400">
                <a:ea typeface="ヒラギノ角ゴ Pro W3" charset="-128"/>
                <a:cs typeface="ヒラギノ角ゴ Pro W3" charset="-128"/>
              </a:defRPr>
            </a:lvl3pPr>
            <a:lvl4pPr marL="1600200" indent="-228600" eaLnBrk="0" fontAlgn="base" hangingPunct="0">
              <a:spcBef>
                <a:spcPct val="20000"/>
              </a:spcBef>
              <a:spcAft>
                <a:spcPct val="0"/>
              </a:spcAft>
              <a:buClr>
                <a:srgbClr val="66A6C1"/>
              </a:buClr>
              <a:buFont typeface="Wingdings" pitchFamily="2" charset="2"/>
              <a:buChar char="§"/>
              <a:defRPr sz="2000">
                <a:ea typeface="ヒラギノ角ゴ Pro W3" charset="-128"/>
              </a:defRPr>
            </a:lvl4pPr>
            <a:lvl5pPr marL="2057400" indent="-228600" eaLnBrk="0" fontAlgn="base" hangingPunct="0">
              <a:spcBef>
                <a:spcPct val="20000"/>
              </a:spcBef>
              <a:spcAft>
                <a:spcPct val="0"/>
              </a:spcAft>
              <a:buSzPct val="50000"/>
              <a:buFont typeface="Lucida Grande" pitchFamily="-110" charset="0"/>
              <a:buChar char="−"/>
              <a:defRPr sz="2000">
                <a:ea typeface="ヒラギノ角ゴ Pro W3" charset="-128"/>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fr-FR" dirty="0"/>
              <a:t>Techniques et réglages de pulvérisation </a:t>
            </a:r>
          </a:p>
        </p:txBody>
      </p:sp>
      <p:sp>
        <p:nvSpPr>
          <p:cNvPr id="2" name="Rectangle 1">
            <a:extLst>
              <a:ext uri="{FF2B5EF4-FFF2-40B4-BE49-F238E27FC236}">
                <a16:creationId xmlns:a16="http://schemas.microsoft.com/office/drawing/2014/main" id="{3101424E-5731-4B1D-BF9C-A3D135BDE7F4}"/>
              </a:ext>
            </a:extLst>
          </p:cNvPr>
          <p:cNvSpPr/>
          <p:nvPr/>
        </p:nvSpPr>
        <p:spPr>
          <a:xfrm>
            <a:off x="623392" y="1579028"/>
            <a:ext cx="11161240" cy="3539430"/>
          </a:xfrm>
          <a:prstGeom prst="rect">
            <a:avLst/>
          </a:prstGeom>
        </p:spPr>
        <p:txBody>
          <a:bodyPr wrap="square">
            <a:spAutoFit/>
          </a:bodyPr>
          <a:lstStyle/>
          <a:p>
            <a:pPr marL="285750" indent="-285750">
              <a:buFont typeface="Wingdings" panose="05000000000000000000" pitchFamily="2" charset="2"/>
              <a:buChar char="§"/>
            </a:pPr>
            <a:r>
              <a:rPr lang="fr-FR" sz="2400" b="1" dirty="0">
                <a:latin typeface="Vinci Sans" panose="02000000000000000000" pitchFamily="2" charset="0"/>
              </a:rPr>
              <a:t>Obligation de respecter quelques règles de base .</a:t>
            </a:r>
          </a:p>
          <a:p>
            <a:pPr marL="742950" lvl="1" indent="-285750">
              <a:buFont typeface="Wingdings" panose="05000000000000000000" pitchFamily="2" charset="2"/>
              <a:buChar char="Ø"/>
            </a:pPr>
            <a:r>
              <a:rPr lang="fr-FR" sz="2000" dirty="0">
                <a:solidFill>
                  <a:srgbClr val="000000"/>
                </a:solidFill>
                <a:latin typeface="Vinci Sans" panose="02000000000000000000" pitchFamily="2" charset="0"/>
              </a:rPr>
              <a:t>Ne jamais diluer.</a:t>
            </a:r>
          </a:p>
          <a:p>
            <a:pPr marL="742950" lvl="1" indent="-285750">
              <a:buFont typeface="Wingdings" panose="05000000000000000000" pitchFamily="2" charset="2"/>
              <a:buChar char="Ø"/>
            </a:pPr>
            <a:r>
              <a:rPr lang="fr-FR" sz="2000" dirty="0">
                <a:solidFill>
                  <a:srgbClr val="000000"/>
                </a:solidFill>
                <a:latin typeface="Vinci Sans" panose="02000000000000000000" pitchFamily="2" charset="0"/>
              </a:rPr>
              <a:t>Avant emploi, le produit doit être mélangé jusqu’à obtention d’une parfaite homogénéité.</a:t>
            </a:r>
            <a:r>
              <a:rPr lang="fr-FR" sz="2000" dirty="0">
                <a:latin typeface="Vinci Sans" panose="02000000000000000000" pitchFamily="2" charset="0"/>
              </a:rPr>
              <a:t> </a:t>
            </a:r>
          </a:p>
          <a:p>
            <a:pPr marL="742950" lvl="1" indent="-285750">
              <a:buFont typeface="Wingdings" panose="05000000000000000000" pitchFamily="2" charset="2"/>
              <a:buChar char="Ø"/>
            </a:pPr>
            <a:r>
              <a:rPr lang="fr-FR" sz="2000" dirty="0">
                <a:latin typeface="Vinci Sans" panose="02000000000000000000" pitchFamily="2" charset="0"/>
              </a:rPr>
              <a:t>S’assurer qu’il n’y a aucune entrée d’air dans le circuit peinture (risque de formation de mousses) </a:t>
            </a:r>
          </a:p>
          <a:p>
            <a:pPr marL="742950" lvl="1" indent="-285750">
              <a:buFont typeface="Wingdings" panose="05000000000000000000" pitchFamily="2" charset="2"/>
              <a:buChar char="Ø"/>
            </a:pPr>
            <a:r>
              <a:rPr lang="fr-FR" sz="2000" dirty="0">
                <a:latin typeface="Vinci Sans" panose="02000000000000000000" pitchFamily="2" charset="0"/>
              </a:rPr>
              <a:t>Ne jamais laisser une cuve peinture ouverte (risque de formation de peaux) et faire le plein des cuves peinture en fin de journée. </a:t>
            </a:r>
          </a:p>
          <a:p>
            <a:pPr marL="742950" lvl="1" indent="-285750">
              <a:buFont typeface="Wingdings" panose="05000000000000000000" pitchFamily="2" charset="2"/>
              <a:buChar char="Ø"/>
            </a:pPr>
            <a:r>
              <a:rPr lang="fr-FR" sz="2000" dirty="0">
                <a:latin typeface="Vinci Sans" panose="02000000000000000000" pitchFamily="2" charset="0"/>
              </a:rPr>
              <a:t>Au besoin, pulvériser un léger film d’eau en surface du produit et sur les parois découvertes de la cuve.</a:t>
            </a:r>
          </a:p>
          <a:p>
            <a:pPr marL="742950" lvl="1" indent="-285750">
              <a:buFont typeface="Wingdings" panose="05000000000000000000" pitchFamily="2" charset="2"/>
              <a:buChar char="Ø"/>
            </a:pPr>
            <a:r>
              <a:rPr lang="fr-FR" sz="2000" dirty="0">
                <a:latin typeface="Vinci Sans" pitchFamily="50" charset="0"/>
              </a:rPr>
              <a:t>Évitez de vider totalement la cuve, laissant ainsi l'air pénétrer dans les flexibles..</a:t>
            </a:r>
            <a:endParaRPr lang="fr-FR" sz="2000" dirty="0">
              <a:latin typeface="Vinci Sans" panose="02000000000000000000" pitchFamily="2" charset="0"/>
            </a:endParaRPr>
          </a:p>
          <a:p>
            <a:pPr marL="742950" lvl="1" indent="-285750">
              <a:buFont typeface="Wingdings" panose="05000000000000000000" pitchFamily="2" charset="2"/>
              <a:buChar char="Ø"/>
            </a:pPr>
            <a:r>
              <a:rPr lang="fr-FR" sz="2000" dirty="0">
                <a:latin typeface="Vinci Sans" panose="02000000000000000000" pitchFamily="2" charset="0"/>
              </a:rPr>
              <a:t>Nettoyer régulièrement les filtres haute pression et basse pression et les remplir d’eau au remontage.</a:t>
            </a:r>
          </a:p>
          <a:p>
            <a:pPr marL="742950" lvl="1" indent="-285750">
              <a:buFont typeface="Wingdings" panose="05000000000000000000" pitchFamily="2" charset="2"/>
              <a:buChar char="Ø"/>
            </a:pPr>
            <a:r>
              <a:rPr lang="fr-FR" sz="2000" dirty="0">
                <a:latin typeface="Vinci Sans" pitchFamily="50" charset="0"/>
              </a:rPr>
              <a:t>Nettoyer le matériel à l’eau,  avant que  la peinture sèche dans la masse. </a:t>
            </a:r>
            <a:endParaRPr lang="fr-FR" sz="2000" dirty="0">
              <a:solidFill>
                <a:srgbClr val="000000"/>
              </a:solidFill>
              <a:latin typeface="Vinci Sans" panose="02000000000000000000" pitchFamily="2" charset="0"/>
            </a:endParaRPr>
          </a:p>
        </p:txBody>
      </p:sp>
      <p:sp>
        <p:nvSpPr>
          <p:cNvPr id="5" name="Rectangle 4">
            <a:extLst>
              <a:ext uri="{FF2B5EF4-FFF2-40B4-BE49-F238E27FC236}">
                <a16:creationId xmlns:a16="http://schemas.microsoft.com/office/drawing/2014/main" id="{15EFBEFD-6694-4330-A5A1-CEDFAE06F8F9}"/>
              </a:ext>
            </a:extLst>
          </p:cNvPr>
          <p:cNvSpPr/>
          <p:nvPr/>
        </p:nvSpPr>
        <p:spPr>
          <a:xfrm>
            <a:off x="2186897" y="2627039"/>
            <a:ext cx="8976321" cy="369332"/>
          </a:xfrm>
          <a:prstGeom prst="rect">
            <a:avLst/>
          </a:prstGeom>
        </p:spPr>
        <p:txBody>
          <a:bodyPr wrap="square">
            <a:spAutoFit/>
          </a:bodyPr>
          <a:lstStyle/>
          <a:p>
            <a:r>
              <a:rPr lang="fr-FR" dirty="0">
                <a:solidFill>
                  <a:srgbClr val="000000"/>
                </a:solidFill>
                <a:latin typeface="Vinci Sans" panose="02000000000000000000" pitchFamily="2" charset="0"/>
              </a:rPr>
              <a:t>.</a:t>
            </a:r>
            <a:endParaRPr lang="fr-FR" dirty="0"/>
          </a:p>
        </p:txBody>
      </p:sp>
      <p:sp>
        <p:nvSpPr>
          <p:cNvPr id="7" name="Rectangle 6">
            <a:extLst>
              <a:ext uri="{FF2B5EF4-FFF2-40B4-BE49-F238E27FC236}">
                <a16:creationId xmlns:a16="http://schemas.microsoft.com/office/drawing/2014/main" id="{452F3794-00C3-42BA-B199-7877ED742D15}"/>
              </a:ext>
            </a:extLst>
          </p:cNvPr>
          <p:cNvSpPr/>
          <p:nvPr/>
        </p:nvSpPr>
        <p:spPr>
          <a:xfrm>
            <a:off x="623392" y="320286"/>
            <a:ext cx="9120575" cy="584775"/>
          </a:xfrm>
          <a:prstGeom prst="rect">
            <a:avLst/>
          </a:prstGeom>
        </p:spPr>
        <p:txBody>
          <a:bodyPr wrap="square">
            <a:spAutoFit/>
          </a:bodyPr>
          <a:lstStyle/>
          <a:p>
            <a:r>
              <a:rPr lang="fr-FR" sz="3200" b="1" dirty="0">
                <a:solidFill>
                  <a:srgbClr val="49C5B1"/>
                </a:solidFill>
                <a:latin typeface="Calibri" panose="020F0502020204030204" pitchFamily="34" charset="0"/>
              </a:rPr>
              <a:t>Besoins pour l’application de la peinture à l’eau</a:t>
            </a:r>
          </a:p>
        </p:txBody>
      </p:sp>
      <p:pic>
        <p:nvPicPr>
          <p:cNvPr id="9" name="Image 8">
            <a:extLst>
              <a:ext uri="{FF2B5EF4-FFF2-40B4-BE49-F238E27FC236}">
                <a16:creationId xmlns:a16="http://schemas.microsoft.com/office/drawing/2014/main" id="{EAA8E84F-D418-471F-B65E-3E3B932358BA}"/>
              </a:ext>
            </a:extLst>
          </p:cNvPr>
          <p:cNvPicPr>
            <a:picLocks noChangeAspect="1"/>
          </p:cNvPicPr>
          <p:nvPr/>
        </p:nvPicPr>
        <p:blipFill>
          <a:blip r:embed="rId2"/>
          <a:stretch>
            <a:fillRect/>
          </a:stretch>
        </p:blipFill>
        <p:spPr>
          <a:xfrm>
            <a:off x="9552384" y="458965"/>
            <a:ext cx="1259486" cy="1096046"/>
          </a:xfrm>
          <a:prstGeom prst="rect">
            <a:avLst/>
          </a:prstGeom>
        </p:spPr>
      </p:pic>
    </p:spTree>
    <p:extLst>
      <p:ext uri="{BB962C8B-B14F-4D97-AF65-F5344CB8AC3E}">
        <p14:creationId xmlns:p14="http://schemas.microsoft.com/office/powerpoint/2010/main" val="1815401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a:t>événement</a:t>
            </a:r>
            <a:endParaRPr lang="fr-FR" dirty="0"/>
          </a:p>
        </p:txBody>
      </p:sp>
      <p:sp>
        <p:nvSpPr>
          <p:cNvPr id="2" name="Rectangle 1">
            <a:extLst>
              <a:ext uri="{FF2B5EF4-FFF2-40B4-BE49-F238E27FC236}">
                <a16:creationId xmlns:a16="http://schemas.microsoft.com/office/drawing/2014/main" id="{3101424E-5731-4B1D-BF9C-A3D135BDE7F4}"/>
              </a:ext>
            </a:extLst>
          </p:cNvPr>
          <p:cNvSpPr/>
          <p:nvPr/>
        </p:nvSpPr>
        <p:spPr>
          <a:xfrm>
            <a:off x="785356" y="1579028"/>
            <a:ext cx="10630180" cy="3847207"/>
          </a:xfrm>
          <a:prstGeom prst="rect">
            <a:avLst/>
          </a:prstGeom>
        </p:spPr>
        <p:txBody>
          <a:bodyPr wrap="square">
            <a:spAutoFit/>
          </a:bodyPr>
          <a:lstStyle/>
          <a:p>
            <a:pPr marL="285750" indent="-285750">
              <a:buFont typeface="Wingdings" panose="05000000000000000000" pitchFamily="2" charset="2"/>
              <a:buChar char="§"/>
            </a:pPr>
            <a:r>
              <a:rPr lang="fr-FR" sz="2400" b="1" dirty="0">
                <a:latin typeface="Vinci Sans" panose="02000000000000000000" pitchFamily="2" charset="0"/>
              </a:rPr>
              <a:t>Obligation de respecter quelques règles de base </a:t>
            </a:r>
          </a:p>
          <a:p>
            <a:pPr marL="800100" lvl="1" indent="-342900">
              <a:buFont typeface="Wingdings" panose="05000000000000000000" pitchFamily="2" charset="2"/>
              <a:buChar char="Ø"/>
            </a:pPr>
            <a:r>
              <a:rPr lang="fr-FR" sz="2000" dirty="0">
                <a:latin typeface="Vinci Sans" panose="02000000000000000000" pitchFamily="2" charset="0"/>
              </a:rPr>
              <a:t>Augmentation de l’angle de buse de 10° par rapport à une buse utilisée en peinture solvantée</a:t>
            </a:r>
          </a:p>
          <a:p>
            <a:pPr marL="800100" lvl="1" indent="-342900">
              <a:buFont typeface="Wingdings" panose="05000000000000000000" pitchFamily="2" charset="2"/>
              <a:buChar char="Ø"/>
            </a:pPr>
            <a:r>
              <a:rPr lang="fr-FR" sz="2000" dirty="0">
                <a:latin typeface="Vinci Sans" panose="02000000000000000000" pitchFamily="2" charset="0"/>
              </a:rPr>
              <a:t>Hauteur du pistolet doit être comprise entre 15 et 20 cm en fonction de la largeur de bande désirée. Les changements de largeur de bandes se font avec le changement de la buse.</a:t>
            </a:r>
          </a:p>
          <a:p>
            <a:pPr marL="800100" lvl="1" indent="-342900">
              <a:buFont typeface="Wingdings" panose="05000000000000000000" pitchFamily="2" charset="2"/>
              <a:buChar char="Ø"/>
            </a:pPr>
            <a:r>
              <a:rPr lang="fr-FR" sz="2000" dirty="0">
                <a:latin typeface="Vinci Sans" panose="02000000000000000000" pitchFamily="2" charset="0"/>
              </a:rPr>
              <a:t>Trop de pression provoque de l’overspray.</a:t>
            </a:r>
          </a:p>
          <a:p>
            <a:pPr marL="1257300" lvl="2" indent="-342900">
              <a:buFont typeface="Wingdings" panose="05000000000000000000" pitchFamily="2" charset="2"/>
              <a:buChar char="ü"/>
            </a:pPr>
            <a:r>
              <a:rPr lang="fr-FR" sz="2000" dirty="0">
                <a:latin typeface="Vinci Sans" panose="02000000000000000000" pitchFamily="2" charset="0"/>
              </a:rPr>
              <a:t> Il faut baisser la pression jusqu’à la limite d’éclatement de la peinture soit l’apparition des traits dans le jet de peinture ; </a:t>
            </a:r>
          </a:p>
          <a:p>
            <a:pPr marL="1257300" lvl="2" indent="-342900">
              <a:buFont typeface="Wingdings" panose="05000000000000000000" pitchFamily="2" charset="2"/>
              <a:buChar char="ü"/>
            </a:pPr>
            <a:r>
              <a:rPr lang="fr-FR" sz="2000" dirty="0">
                <a:latin typeface="Vinci Sans" panose="02000000000000000000" pitchFamily="2" charset="0"/>
              </a:rPr>
              <a:t>Augmenter la pression légèrement jusqu’à ce que le jet soit uniforme. </a:t>
            </a:r>
          </a:p>
          <a:p>
            <a:pPr marL="800100" lvl="1" indent="-342900">
              <a:buFont typeface="Wingdings" panose="05000000000000000000" pitchFamily="2" charset="2"/>
              <a:buChar char="Ø"/>
            </a:pPr>
            <a:r>
              <a:rPr lang="fr-FR" sz="2000" dirty="0">
                <a:latin typeface="Vinci Sans" panose="02000000000000000000" pitchFamily="2" charset="0"/>
              </a:rPr>
              <a:t>Faire des pesées pour vérifier le grammage voulu. </a:t>
            </a:r>
          </a:p>
          <a:p>
            <a:pPr marL="1257300" lvl="2" indent="-342900">
              <a:buFont typeface="Wingdings" panose="05000000000000000000" pitchFamily="2" charset="2"/>
              <a:buChar char="ü"/>
            </a:pPr>
            <a:r>
              <a:rPr lang="fr-FR" sz="2000" dirty="0">
                <a:latin typeface="Vinci Sans" panose="02000000000000000000" pitchFamily="2" charset="0"/>
              </a:rPr>
              <a:t>Changer le diamètre de la buse si le grammage voulu n’est pas atteint. </a:t>
            </a:r>
          </a:p>
          <a:p>
            <a:pPr marL="1257300" lvl="2" indent="-342900">
              <a:buFont typeface="Wingdings" panose="05000000000000000000" pitchFamily="2" charset="2"/>
              <a:buChar char="ü"/>
            </a:pPr>
            <a:r>
              <a:rPr lang="fr-FR" sz="2000" dirty="0">
                <a:latin typeface="Vinci Sans" panose="02000000000000000000" pitchFamily="2" charset="0"/>
              </a:rPr>
              <a:t>Ne pas régler la pression, si le grammage est trop faible ou trop fort. Tout doit se faire par la taille de la buse ce qui exige d’avoir un jeu de buses de différentes tailles. </a:t>
            </a:r>
            <a:endParaRPr lang="fr-FR" sz="2000" dirty="0">
              <a:solidFill>
                <a:srgbClr val="000000"/>
              </a:solidFill>
              <a:latin typeface="Vinci Sans" panose="02000000000000000000" pitchFamily="2" charset="0"/>
            </a:endParaRPr>
          </a:p>
        </p:txBody>
      </p:sp>
      <p:sp>
        <p:nvSpPr>
          <p:cNvPr id="5" name="Rectangle 4">
            <a:extLst>
              <a:ext uri="{FF2B5EF4-FFF2-40B4-BE49-F238E27FC236}">
                <a16:creationId xmlns:a16="http://schemas.microsoft.com/office/drawing/2014/main" id="{15EFBEFD-6694-4330-A5A1-CEDFAE06F8F9}"/>
              </a:ext>
            </a:extLst>
          </p:cNvPr>
          <p:cNvSpPr/>
          <p:nvPr/>
        </p:nvSpPr>
        <p:spPr>
          <a:xfrm>
            <a:off x="2186897" y="2627039"/>
            <a:ext cx="8976321" cy="369332"/>
          </a:xfrm>
          <a:prstGeom prst="rect">
            <a:avLst/>
          </a:prstGeom>
        </p:spPr>
        <p:txBody>
          <a:bodyPr wrap="square">
            <a:spAutoFit/>
          </a:bodyPr>
          <a:lstStyle/>
          <a:p>
            <a:r>
              <a:rPr lang="fr-FR" dirty="0">
                <a:solidFill>
                  <a:srgbClr val="000000"/>
                </a:solidFill>
                <a:latin typeface="Vinci Sans" panose="02000000000000000000" pitchFamily="2" charset="0"/>
              </a:rPr>
              <a:t>.</a:t>
            </a:r>
            <a:endParaRPr lang="fr-FR" dirty="0"/>
          </a:p>
        </p:txBody>
      </p:sp>
      <p:sp>
        <p:nvSpPr>
          <p:cNvPr id="7" name="Rectangle 6">
            <a:extLst>
              <a:ext uri="{FF2B5EF4-FFF2-40B4-BE49-F238E27FC236}">
                <a16:creationId xmlns:a16="http://schemas.microsoft.com/office/drawing/2014/main" id="{452F3794-00C3-42BA-B199-7877ED742D15}"/>
              </a:ext>
            </a:extLst>
          </p:cNvPr>
          <p:cNvSpPr/>
          <p:nvPr/>
        </p:nvSpPr>
        <p:spPr>
          <a:xfrm>
            <a:off x="623392" y="365295"/>
            <a:ext cx="9120575" cy="584775"/>
          </a:xfrm>
          <a:prstGeom prst="rect">
            <a:avLst/>
          </a:prstGeom>
        </p:spPr>
        <p:txBody>
          <a:bodyPr wrap="square">
            <a:spAutoFit/>
          </a:bodyPr>
          <a:lstStyle/>
          <a:p>
            <a:r>
              <a:rPr lang="fr-FR" sz="3200" b="1" dirty="0">
                <a:solidFill>
                  <a:srgbClr val="49C5B1"/>
                </a:solidFill>
                <a:latin typeface="Calibri" panose="020F0502020204030204" pitchFamily="34" charset="0"/>
              </a:rPr>
              <a:t>Besoins pour l’application de la peinture à l’eau</a:t>
            </a:r>
          </a:p>
        </p:txBody>
      </p:sp>
      <p:sp>
        <p:nvSpPr>
          <p:cNvPr id="9" name="ZoneTexte 8">
            <a:extLst>
              <a:ext uri="{FF2B5EF4-FFF2-40B4-BE49-F238E27FC236}">
                <a16:creationId xmlns:a16="http://schemas.microsoft.com/office/drawing/2014/main" id="{55754FA8-97C4-4E27-82E1-CCE8045E1EC2}"/>
              </a:ext>
            </a:extLst>
          </p:cNvPr>
          <p:cNvSpPr txBox="1"/>
          <p:nvPr/>
        </p:nvSpPr>
        <p:spPr>
          <a:xfrm>
            <a:off x="776464" y="1117363"/>
            <a:ext cx="10369152" cy="523220"/>
          </a:xfrm>
          <a:prstGeom prst="rect">
            <a:avLst/>
          </a:prstGeom>
          <a:noFill/>
        </p:spPr>
        <p:txBody>
          <a:bodyPr wrap="square" rtlCol="0">
            <a:spAutoFit/>
          </a:bodyPr>
          <a:lstStyle>
            <a:defPPr>
              <a:defRPr lang="en-US"/>
            </a:defPPr>
            <a:lvl1pPr marL="457189" indent="-457189" defTabSz="609585">
              <a:spcBef>
                <a:spcPct val="20000"/>
              </a:spcBef>
              <a:buFont typeface="Wingdings" panose="05000000000000000000" pitchFamily="2" charset="2"/>
              <a:buChar char="q"/>
              <a:defRPr sz="2400" b="1">
                <a:solidFill>
                  <a:schemeClr val="tx1">
                    <a:lumMod val="75000"/>
                    <a:lumOff val="25000"/>
                  </a:schemeClr>
                </a:solidFill>
                <a:latin typeface="Vinci Sans" pitchFamily="50" charset="0"/>
                <a:cs typeface="Calibri" panose="020F0502020204030204" pitchFamily="34" charset="0"/>
              </a:defRPr>
            </a:lvl1pPr>
            <a:lvl2pPr marL="742950" indent="-285750" eaLnBrk="0" fontAlgn="base" hangingPunct="0">
              <a:spcBef>
                <a:spcPct val="20000"/>
              </a:spcBef>
              <a:spcAft>
                <a:spcPct val="0"/>
              </a:spcAft>
              <a:buClr>
                <a:srgbClr val="66A6C1"/>
              </a:buClr>
              <a:buFont typeface="Wingdings" pitchFamily="2" charset="2"/>
              <a:buChar char="§"/>
              <a:defRPr sz="2800">
                <a:latin typeface="Vinci Sans Light"/>
                <a:ea typeface="Vinci Sans Light" charset="0"/>
                <a:cs typeface="Vinci Sans Light"/>
              </a:defRPr>
            </a:lvl2pPr>
            <a:lvl3pPr marL="1143000" indent="-228600" eaLnBrk="0" fontAlgn="base" hangingPunct="0">
              <a:spcBef>
                <a:spcPct val="20000"/>
              </a:spcBef>
              <a:spcAft>
                <a:spcPct val="0"/>
              </a:spcAft>
              <a:buClr>
                <a:srgbClr val="004489"/>
              </a:buClr>
              <a:buFont typeface="Wingdings" pitchFamily="2" charset="2"/>
              <a:buChar char="§"/>
              <a:defRPr sz="2400">
                <a:ea typeface="ヒラギノ角ゴ Pro W3" charset="-128"/>
                <a:cs typeface="ヒラギノ角ゴ Pro W3" charset="-128"/>
              </a:defRPr>
            </a:lvl3pPr>
            <a:lvl4pPr marL="1600200" indent="-228600" eaLnBrk="0" fontAlgn="base" hangingPunct="0">
              <a:spcBef>
                <a:spcPct val="20000"/>
              </a:spcBef>
              <a:spcAft>
                <a:spcPct val="0"/>
              </a:spcAft>
              <a:buClr>
                <a:srgbClr val="66A6C1"/>
              </a:buClr>
              <a:buFont typeface="Wingdings" pitchFamily="2" charset="2"/>
              <a:buChar char="§"/>
              <a:defRPr sz="2000">
                <a:ea typeface="ヒラギノ角ゴ Pro W3" charset="-128"/>
              </a:defRPr>
            </a:lvl4pPr>
            <a:lvl5pPr marL="2057400" indent="-228600" eaLnBrk="0" fontAlgn="base" hangingPunct="0">
              <a:spcBef>
                <a:spcPct val="20000"/>
              </a:spcBef>
              <a:spcAft>
                <a:spcPct val="0"/>
              </a:spcAft>
              <a:buSzPct val="50000"/>
              <a:buFont typeface="Lucida Grande" pitchFamily="-110" charset="0"/>
              <a:buChar char="−"/>
              <a:defRPr sz="2000">
                <a:ea typeface="ヒラギノ角ゴ Pro W3" charset="-128"/>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fr-FR" sz="2800" dirty="0"/>
              <a:t>Techniques et réglages de pulvérisation </a:t>
            </a:r>
          </a:p>
        </p:txBody>
      </p:sp>
    </p:spTree>
    <p:extLst>
      <p:ext uri="{BB962C8B-B14F-4D97-AF65-F5344CB8AC3E}">
        <p14:creationId xmlns:p14="http://schemas.microsoft.com/office/powerpoint/2010/main" val="136492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descr="Une image contenant arbre, extérieur, herbe, route&#10;&#10;Description générée automatiquement">
            <a:extLst>
              <a:ext uri="{FF2B5EF4-FFF2-40B4-BE49-F238E27FC236}">
                <a16:creationId xmlns:a16="http://schemas.microsoft.com/office/drawing/2014/main" id="{15FEECC1-E91D-4541-B436-6B711358FD91}"/>
              </a:ext>
            </a:extLst>
          </p:cNvPr>
          <p:cNvPicPr>
            <a:picLocks noGrp="1" noChangeAspect="1"/>
          </p:cNvPicPr>
          <p:nvPr>
            <p:ph sz="quarter" idx="15"/>
          </p:nvPr>
        </p:nvPicPr>
        <p:blipFill>
          <a:blip r:embed="rId2"/>
          <a:stretch>
            <a:fillRect/>
          </a:stretch>
        </p:blipFill>
        <p:spPr>
          <a:xfrm>
            <a:off x="3143672" y="1202373"/>
            <a:ext cx="5688632" cy="4649923"/>
          </a:xfrm>
        </p:spPr>
      </p:pic>
      <p:pic>
        <p:nvPicPr>
          <p:cNvPr id="11" name="Picture 2" descr="RÃ©sultat de recherche d'images pour &quot;expert&quot;">
            <a:extLst>
              <a:ext uri="{FF2B5EF4-FFF2-40B4-BE49-F238E27FC236}">
                <a16:creationId xmlns:a16="http://schemas.microsoft.com/office/drawing/2014/main" id="{B9C46571-9A5A-463E-86EB-62AF1F1B7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688" y="4493331"/>
            <a:ext cx="1135013" cy="1135013"/>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1">
            <a:extLst>
              <a:ext uri="{FF2B5EF4-FFF2-40B4-BE49-F238E27FC236}">
                <a16:creationId xmlns:a16="http://schemas.microsoft.com/office/drawing/2014/main" id="{E0C758C6-39D5-482E-89E1-5BDE6F8541F8}"/>
              </a:ext>
            </a:extLst>
          </p:cNvPr>
          <p:cNvSpPr>
            <a:spLocks noGrp="1"/>
          </p:cNvSpPr>
          <p:nvPr>
            <p:ph type="title"/>
          </p:nvPr>
        </p:nvSpPr>
        <p:spPr>
          <a:xfrm>
            <a:off x="379413" y="379413"/>
            <a:ext cx="11425237" cy="822325"/>
          </a:xfrm>
          <a:prstGeom prst="rect">
            <a:avLst/>
          </a:prstGeom>
        </p:spPr>
        <p:txBody>
          <a:bodyPr wrap="square">
            <a:spAutoFit/>
          </a:bodyPr>
          <a:lstStyle/>
          <a:p>
            <a:pPr>
              <a:spcBef>
                <a:spcPct val="0"/>
              </a:spcBef>
              <a:defRPr/>
            </a:pPr>
            <a:r>
              <a:rPr lang="fr-FR" altLang="fr-FR" sz="2400" b="1" dirty="0">
                <a:solidFill>
                  <a:srgbClr val="49C5B1"/>
                </a:solidFill>
              </a:rPr>
              <a:t>APPLIQUER UNE PEINTURE ROUTIÈRE  À L’EAU </a:t>
            </a:r>
          </a:p>
        </p:txBody>
      </p:sp>
    </p:spTree>
    <p:extLst>
      <p:ext uri="{BB962C8B-B14F-4D97-AF65-F5344CB8AC3E}">
        <p14:creationId xmlns:p14="http://schemas.microsoft.com/office/powerpoint/2010/main" val="104222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5359011" y="1842239"/>
            <a:ext cx="2999898" cy="2502677"/>
          </a:xfrm>
          <a:prstGeom prst="rect">
            <a:avLst/>
          </a:prstGeom>
          <a:noFill/>
          <a:ln w="9525">
            <a:noFill/>
            <a:miter lim="800000"/>
            <a:headEnd/>
            <a:tailEnd/>
          </a:ln>
        </p:spPr>
      </p:pic>
      <p:sp>
        <p:nvSpPr>
          <p:cNvPr id="2" name="Titre 1"/>
          <p:cNvSpPr>
            <a:spLocks noGrp="1"/>
          </p:cNvSpPr>
          <p:nvPr>
            <p:ph type="ctrTitle"/>
          </p:nvPr>
        </p:nvSpPr>
        <p:spPr>
          <a:xfrm>
            <a:off x="1503922" y="89258"/>
            <a:ext cx="8288446" cy="5173923"/>
          </a:xfrm>
        </p:spPr>
        <p:txBody>
          <a:bodyPr/>
          <a:lstStyle/>
          <a:p>
            <a:pPr algn="l"/>
            <a:r>
              <a:rPr lang="fr-FR" sz="1500" dirty="0">
                <a:latin typeface="Vinci Sans" pitchFamily="50" charset="0"/>
              </a:rPr>
              <a:t>Notre métier</a:t>
            </a:r>
            <a:br>
              <a:rPr lang="fr-FR" sz="1500" dirty="0">
                <a:latin typeface="Vinci Sans" pitchFamily="50" charset="0"/>
              </a:rPr>
            </a:br>
            <a:r>
              <a:rPr lang="fr-FR" sz="1500" dirty="0">
                <a:solidFill>
                  <a:schemeClr val="tx1"/>
                </a:solidFill>
                <a:latin typeface="Vinci Sans" pitchFamily="50" charset="0"/>
              </a:rPr>
              <a:t>Répondre à vos besoins en matière d’infrastructure et d’équipements de la route</a:t>
            </a:r>
            <a:br>
              <a:rPr lang="fr-FR" sz="1500" dirty="0">
                <a:solidFill>
                  <a:schemeClr val="tx1"/>
                </a:solidFill>
                <a:latin typeface="Vinci Sans" pitchFamily="50" charset="0"/>
              </a:rPr>
            </a:br>
            <a:br>
              <a:rPr lang="fr-FR" sz="1500" dirty="0">
                <a:latin typeface="Vinci Sans" pitchFamily="50" charset="0"/>
              </a:rPr>
            </a:br>
            <a:r>
              <a:rPr lang="fr-FR" sz="1500" dirty="0">
                <a:latin typeface="Vinci Sans" pitchFamily="50" charset="0"/>
              </a:rPr>
              <a:t>Nos moyens et atouts</a:t>
            </a:r>
            <a:br>
              <a:rPr lang="fr-FR" sz="1500" dirty="0">
                <a:latin typeface="Vinci Sans" pitchFamily="50" charset="0"/>
              </a:rPr>
            </a:br>
            <a:r>
              <a:rPr lang="fr-FR" sz="1500" dirty="0">
                <a:solidFill>
                  <a:schemeClr val="tx1"/>
                </a:solidFill>
                <a:latin typeface="Vinci Sans" pitchFamily="50" charset="0"/>
              </a:rPr>
              <a:t>8 agences et 34 centres de travaux répartis sur la France.</a:t>
            </a:r>
            <a:br>
              <a:rPr lang="fr-FR" sz="1500" dirty="0">
                <a:solidFill>
                  <a:schemeClr val="tx1"/>
                </a:solidFill>
                <a:latin typeface="Vinci Sans" pitchFamily="50" charset="0"/>
              </a:rPr>
            </a:br>
            <a:br>
              <a:rPr lang="fr-FR" sz="1500" dirty="0">
                <a:latin typeface="Vinci Sans" pitchFamily="50" charset="0"/>
              </a:rPr>
            </a:br>
            <a:r>
              <a:rPr lang="fr-FR" sz="1500" dirty="0">
                <a:latin typeface="Vinci Sans" pitchFamily="50" charset="0"/>
              </a:rPr>
              <a:t>Nos prestations</a:t>
            </a:r>
            <a:br>
              <a:rPr lang="fr-FR" sz="1500" dirty="0">
                <a:solidFill>
                  <a:srgbClr val="FF0000"/>
                </a:solidFill>
                <a:latin typeface="Vinci Sans" pitchFamily="50" charset="0"/>
              </a:rPr>
            </a:br>
            <a:r>
              <a:rPr lang="fr-FR" sz="1500" dirty="0">
                <a:solidFill>
                  <a:schemeClr val="tx1"/>
                </a:solidFill>
                <a:latin typeface="Vinci Sans" pitchFamily="50" charset="0"/>
              </a:rPr>
              <a:t>Signalisation verticale,</a:t>
            </a:r>
            <a:br>
              <a:rPr lang="fr-FR" sz="1500" dirty="0">
                <a:solidFill>
                  <a:schemeClr val="tx1"/>
                </a:solidFill>
                <a:latin typeface="Vinci Sans" pitchFamily="50" charset="0"/>
              </a:rPr>
            </a:br>
            <a:r>
              <a:rPr lang="fr-FR" sz="1500" dirty="0">
                <a:solidFill>
                  <a:schemeClr val="tx1"/>
                </a:solidFill>
                <a:latin typeface="Vinci Sans" pitchFamily="50" charset="0"/>
              </a:rPr>
              <a:t>Dispositifs de retenue,</a:t>
            </a:r>
            <a:br>
              <a:rPr lang="fr-FR" sz="1500" dirty="0">
                <a:solidFill>
                  <a:schemeClr val="tx1"/>
                </a:solidFill>
                <a:latin typeface="Vinci Sans" pitchFamily="50" charset="0"/>
              </a:rPr>
            </a:br>
            <a:r>
              <a:rPr lang="fr-FR" sz="1500" dirty="0">
                <a:solidFill>
                  <a:schemeClr val="tx1"/>
                </a:solidFill>
                <a:latin typeface="Vinci Sans" pitchFamily="50" charset="0"/>
              </a:rPr>
              <a:t>Balisage de chantier,</a:t>
            </a:r>
            <a:br>
              <a:rPr lang="fr-FR" sz="1500" dirty="0">
                <a:solidFill>
                  <a:schemeClr val="tx1"/>
                </a:solidFill>
                <a:latin typeface="Vinci Sans" pitchFamily="50" charset="0"/>
              </a:rPr>
            </a:br>
            <a:r>
              <a:rPr lang="fr-FR" sz="1500" dirty="0">
                <a:solidFill>
                  <a:schemeClr val="tx1"/>
                </a:solidFill>
                <a:latin typeface="Vinci Sans" pitchFamily="50" charset="0"/>
              </a:rPr>
              <a:t>Marquage routier,</a:t>
            </a:r>
            <a:br>
              <a:rPr lang="fr-FR" sz="1500" dirty="0">
                <a:solidFill>
                  <a:schemeClr val="tx1"/>
                </a:solidFill>
                <a:latin typeface="Vinci Sans" pitchFamily="50" charset="0"/>
              </a:rPr>
            </a:br>
            <a:r>
              <a:rPr lang="fr-FR" sz="1500" dirty="0">
                <a:solidFill>
                  <a:schemeClr val="tx1"/>
                </a:solidFill>
                <a:latin typeface="Vinci Sans" pitchFamily="50" charset="0"/>
              </a:rPr>
              <a:t>Clôture  autoroutière,</a:t>
            </a:r>
            <a:br>
              <a:rPr lang="fr-FR" sz="1500" dirty="0">
                <a:solidFill>
                  <a:schemeClr val="tx1"/>
                </a:solidFill>
                <a:latin typeface="Vinci Sans" pitchFamily="50" charset="0"/>
              </a:rPr>
            </a:br>
            <a:r>
              <a:rPr lang="fr-FR" sz="1500" dirty="0">
                <a:solidFill>
                  <a:schemeClr val="tx1"/>
                </a:solidFill>
                <a:latin typeface="Vinci Sans" pitchFamily="50" charset="0"/>
              </a:rPr>
              <a:t>Ouvrages en béton extrudé et chaussée béton,</a:t>
            </a:r>
            <a:br>
              <a:rPr lang="fr-FR" sz="1500" dirty="0">
                <a:solidFill>
                  <a:schemeClr val="tx1"/>
                </a:solidFill>
                <a:latin typeface="Vinci Sans" pitchFamily="50" charset="0"/>
              </a:rPr>
            </a:br>
            <a:r>
              <a:rPr lang="fr-FR" sz="1500" dirty="0">
                <a:solidFill>
                  <a:schemeClr val="tx1"/>
                </a:solidFill>
                <a:latin typeface="Vinci Sans" pitchFamily="50" charset="0"/>
              </a:rPr>
              <a:t>Revêtement haute adhérence,</a:t>
            </a:r>
            <a:br>
              <a:rPr lang="fr-FR" sz="1500" dirty="0">
                <a:solidFill>
                  <a:schemeClr val="tx1"/>
                </a:solidFill>
                <a:latin typeface="Vinci Sans" pitchFamily="50" charset="0"/>
              </a:rPr>
            </a:br>
            <a:r>
              <a:rPr lang="fr-FR" sz="1500" dirty="0">
                <a:solidFill>
                  <a:schemeClr val="tx1"/>
                </a:solidFill>
                <a:latin typeface="Vinci Sans" pitchFamily="50" charset="0"/>
              </a:rPr>
              <a:t>Aménagement urbain,…</a:t>
            </a:r>
            <a:br>
              <a:rPr lang="fr-FR" sz="1500" dirty="0">
                <a:solidFill>
                  <a:schemeClr val="tx1"/>
                </a:solidFill>
                <a:latin typeface="Vinci Sans" pitchFamily="50" charset="0"/>
              </a:rPr>
            </a:br>
            <a:br>
              <a:rPr lang="fr-FR" sz="1600" dirty="0">
                <a:solidFill>
                  <a:schemeClr val="tx1"/>
                </a:solidFill>
                <a:latin typeface="Vinci Sans" pitchFamily="50" charset="0"/>
              </a:rPr>
            </a:br>
            <a:endParaRPr lang="fr-FR" sz="1600" dirty="0">
              <a:solidFill>
                <a:schemeClr val="tx1"/>
              </a:solidFill>
              <a:latin typeface="Vinci Sans" pitchFamily="50" charset="0"/>
            </a:endParaRPr>
          </a:p>
        </p:txBody>
      </p:sp>
      <p:sp>
        <p:nvSpPr>
          <p:cNvPr id="4" name="Espace réservé du numéro de diapositive 3"/>
          <p:cNvSpPr>
            <a:spLocks noGrp="1"/>
          </p:cNvSpPr>
          <p:nvPr>
            <p:ph type="sldNum" sz="quarter" idx="12"/>
          </p:nvPr>
        </p:nvSpPr>
        <p:spPr>
          <a:xfrm>
            <a:off x="8578850" y="6403975"/>
            <a:ext cx="381000" cy="231775"/>
          </a:xfrm>
          <a:prstGeom prst="rect">
            <a:avLst/>
          </a:prstGeom>
        </p:spPr>
        <p:txBody>
          <a:bodyPr vert="horz" wrap="square" lIns="91440" tIns="45720" rIns="91440" bIns="45720" numCol="1" anchor="ctr" anchorCtr="0" compatLnSpc="1">
            <a:prstTxWarp prst="textNoShape">
              <a:avLst/>
            </a:prstTxWarp>
          </a:bodyPr>
          <a:lstStyle>
            <a:defPPr>
              <a:defRPr lang="fr-FR"/>
            </a:defPPr>
            <a:lvl1pPr algn="l" defTabSz="457200" rtl="0" fontAlgn="base">
              <a:spcBef>
                <a:spcPct val="0"/>
              </a:spcBef>
              <a:spcAft>
                <a:spcPct val="0"/>
              </a:spcAft>
              <a:defRPr sz="1200" kern="1200">
                <a:solidFill>
                  <a:schemeClr val="accent2"/>
                </a:solidFill>
                <a:latin typeface="Vinci Sans Light" charset="0"/>
                <a:ea typeface="ヒラギノ角ゴ Pro W3" pitchFamily="-110"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pitchFamily="-110"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pitchFamily="-110"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pitchFamily="-110"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pitchFamily="-110" charset="-128"/>
                <a:cs typeface="+mn-cs"/>
              </a:defRPr>
            </a:lvl5pPr>
            <a:lvl6pPr marL="2286000" algn="l" defTabSz="914400" rtl="0" eaLnBrk="1" latinLnBrk="0" hangingPunct="1">
              <a:defRPr kern="1200">
                <a:solidFill>
                  <a:schemeClr val="tx1"/>
                </a:solidFill>
                <a:latin typeface="Arial" charset="0"/>
                <a:ea typeface="ヒラギノ角ゴ Pro W3" pitchFamily="-110" charset="-128"/>
                <a:cs typeface="+mn-cs"/>
              </a:defRPr>
            </a:lvl6pPr>
            <a:lvl7pPr marL="2743200" algn="l" defTabSz="914400" rtl="0" eaLnBrk="1" latinLnBrk="0" hangingPunct="1">
              <a:defRPr kern="1200">
                <a:solidFill>
                  <a:schemeClr val="tx1"/>
                </a:solidFill>
                <a:latin typeface="Arial" charset="0"/>
                <a:ea typeface="ヒラギノ角ゴ Pro W3" pitchFamily="-110" charset="-128"/>
                <a:cs typeface="+mn-cs"/>
              </a:defRPr>
            </a:lvl7pPr>
            <a:lvl8pPr marL="3200400" algn="l" defTabSz="914400" rtl="0" eaLnBrk="1" latinLnBrk="0" hangingPunct="1">
              <a:defRPr kern="1200">
                <a:solidFill>
                  <a:schemeClr val="tx1"/>
                </a:solidFill>
                <a:latin typeface="Arial" charset="0"/>
                <a:ea typeface="ヒラギノ角ゴ Pro W3" pitchFamily="-110" charset="-128"/>
                <a:cs typeface="+mn-cs"/>
              </a:defRPr>
            </a:lvl8pPr>
            <a:lvl9pPr marL="3657600" algn="l" defTabSz="914400" rtl="0" eaLnBrk="1" latinLnBrk="0" hangingPunct="1">
              <a:defRPr kern="1200">
                <a:solidFill>
                  <a:schemeClr val="tx1"/>
                </a:solidFill>
                <a:latin typeface="Arial" charset="0"/>
                <a:ea typeface="ヒラギノ角ゴ Pro W3" pitchFamily="-110" charset="-128"/>
                <a:cs typeface="+mn-cs"/>
              </a:defRPr>
            </a:lvl9pPr>
          </a:lstStyle>
          <a:p>
            <a:fld id="{4A09E791-5DAD-4285-872A-490BDC3CE672}" type="slidenum">
              <a:rPr lang="fr-FR" smtClean="0"/>
              <a:pPr/>
              <a:t>2</a:t>
            </a:fld>
            <a:endParaRPr lang="fr-FR"/>
          </a:p>
        </p:txBody>
      </p:sp>
      <p:pic>
        <p:nvPicPr>
          <p:cNvPr id="11" name="Image 10" descr="logo_Signature_Ho_C.gif"/>
          <p:cNvPicPr>
            <a:picLocks noChangeAspect="1"/>
          </p:cNvPicPr>
          <p:nvPr/>
        </p:nvPicPr>
        <p:blipFill>
          <a:blip r:embed="rId3"/>
          <a:stretch>
            <a:fillRect/>
          </a:stretch>
        </p:blipFill>
        <p:spPr>
          <a:xfrm>
            <a:off x="1898517" y="89257"/>
            <a:ext cx="2301009" cy="566402"/>
          </a:xfrm>
          <a:prstGeom prst="rect">
            <a:avLst/>
          </a:prstGeom>
        </p:spPr>
      </p:pic>
      <p:pic>
        <p:nvPicPr>
          <p:cNvPr id="8195" name="Picture 3"/>
          <p:cNvPicPr>
            <a:picLocks noChangeAspect="1" noChangeArrowheads="1"/>
          </p:cNvPicPr>
          <p:nvPr/>
        </p:nvPicPr>
        <p:blipFill>
          <a:blip r:embed="rId4"/>
          <a:srcRect/>
          <a:stretch>
            <a:fillRect/>
          </a:stretch>
        </p:blipFill>
        <p:spPr bwMode="auto">
          <a:xfrm>
            <a:off x="9588951" y="-129310"/>
            <a:ext cx="1099127" cy="1827299"/>
          </a:xfrm>
          <a:prstGeom prst="rect">
            <a:avLst/>
          </a:prstGeom>
          <a:noFill/>
          <a:ln w="9525">
            <a:noFill/>
            <a:miter lim="800000"/>
            <a:headEnd/>
            <a:tailEnd/>
          </a:ln>
        </p:spPr>
      </p:pic>
      <p:pic>
        <p:nvPicPr>
          <p:cNvPr id="8196" name="Picture 4"/>
          <p:cNvPicPr>
            <a:picLocks noChangeAspect="1" noChangeArrowheads="1"/>
          </p:cNvPicPr>
          <p:nvPr/>
        </p:nvPicPr>
        <p:blipFill>
          <a:blip r:embed="rId5"/>
          <a:srcRect/>
          <a:stretch>
            <a:fillRect/>
          </a:stretch>
        </p:blipFill>
        <p:spPr bwMode="auto">
          <a:xfrm>
            <a:off x="9568872" y="1697990"/>
            <a:ext cx="1099127" cy="1620865"/>
          </a:xfrm>
          <a:prstGeom prst="rect">
            <a:avLst/>
          </a:prstGeom>
          <a:noFill/>
          <a:ln w="9525">
            <a:noFill/>
            <a:miter lim="800000"/>
            <a:headEnd/>
            <a:tailEnd/>
          </a:ln>
        </p:spPr>
      </p:pic>
      <p:pic>
        <p:nvPicPr>
          <p:cNvPr id="8197" name="Picture 5"/>
          <p:cNvPicPr>
            <a:picLocks noChangeAspect="1" noChangeArrowheads="1"/>
          </p:cNvPicPr>
          <p:nvPr/>
        </p:nvPicPr>
        <p:blipFill>
          <a:blip r:embed="rId6"/>
          <a:srcRect/>
          <a:stretch>
            <a:fillRect/>
          </a:stretch>
        </p:blipFill>
        <p:spPr bwMode="auto">
          <a:xfrm>
            <a:off x="9588948" y="3018634"/>
            <a:ext cx="1079050" cy="1669473"/>
          </a:xfrm>
          <a:prstGeom prst="rect">
            <a:avLst/>
          </a:prstGeom>
          <a:noFill/>
          <a:ln w="9525">
            <a:noFill/>
            <a:miter lim="800000"/>
            <a:headEnd/>
            <a:tailEnd/>
          </a:ln>
        </p:spPr>
      </p:pic>
      <p:pic>
        <p:nvPicPr>
          <p:cNvPr id="8198" name="Picture 6"/>
          <p:cNvPicPr>
            <a:picLocks noChangeAspect="1" noChangeArrowheads="1"/>
          </p:cNvPicPr>
          <p:nvPr/>
        </p:nvPicPr>
        <p:blipFill>
          <a:blip r:embed="rId7"/>
          <a:srcRect/>
          <a:stretch>
            <a:fillRect/>
          </a:stretch>
        </p:blipFill>
        <p:spPr bwMode="auto">
          <a:xfrm>
            <a:off x="7091074" y="4688106"/>
            <a:ext cx="3576926" cy="1230252"/>
          </a:xfrm>
          <a:prstGeom prst="rect">
            <a:avLst/>
          </a:prstGeom>
          <a:noFill/>
          <a:ln w="9525">
            <a:noFill/>
            <a:miter lim="800000"/>
            <a:headEnd/>
            <a:tailEnd/>
          </a:ln>
        </p:spPr>
      </p:pic>
      <p:pic>
        <p:nvPicPr>
          <p:cNvPr id="8199" name="Picture 7"/>
          <p:cNvPicPr>
            <a:picLocks noChangeAspect="1" noChangeArrowheads="1"/>
          </p:cNvPicPr>
          <p:nvPr/>
        </p:nvPicPr>
        <p:blipFill>
          <a:blip r:embed="rId8"/>
          <a:srcRect/>
          <a:stretch>
            <a:fillRect/>
          </a:stretch>
        </p:blipFill>
        <p:spPr bwMode="auto">
          <a:xfrm>
            <a:off x="5267312" y="4688106"/>
            <a:ext cx="1823762" cy="1212890"/>
          </a:xfrm>
          <a:prstGeom prst="rect">
            <a:avLst/>
          </a:prstGeom>
          <a:noFill/>
          <a:ln w="9525">
            <a:noFill/>
            <a:miter lim="800000"/>
            <a:headEnd/>
            <a:tailEnd/>
          </a:ln>
        </p:spPr>
      </p:pic>
      <p:pic>
        <p:nvPicPr>
          <p:cNvPr id="8200" name="Picture 8"/>
          <p:cNvPicPr>
            <a:picLocks noChangeAspect="1" noChangeArrowheads="1"/>
          </p:cNvPicPr>
          <p:nvPr/>
        </p:nvPicPr>
        <p:blipFill>
          <a:blip r:embed="rId9"/>
          <a:srcRect/>
          <a:stretch>
            <a:fillRect/>
          </a:stretch>
        </p:blipFill>
        <p:spPr bwMode="auto">
          <a:xfrm>
            <a:off x="3639127" y="4679858"/>
            <a:ext cx="1628185" cy="1221139"/>
          </a:xfrm>
          <a:prstGeom prst="rect">
            <a:avLst/>
          </a:prstGeom>
          <a:noFill/>
          <a:ln w="9525">
            <a:noFill/>
            <a:miter lim="800000"/>
            <a:headEnd/>
            <a:tailEnd/>
          </a:ln>
        </p:spPr>
      </p:pic>
      <p:pic>
        <p:nvPicPr>
          <p:cNvPr id="8201" name="Picture 9"/>
          <p:cNvPicPr>
            <a:picLocks noChangeAspect="1" noChangeArrowheads="1"/>
          </p:cNvPicPr>
          <p:nvPr/>
        </p:nvPicPr>
        <p:blipFill>
          <a:blip r:embed="rId10"/>
          <a:srcRect/>
          <a:stretch>
            <a:fillRect/>
          </a:stretch>
        </p:blipFill>
        <p:spPr bwMode="auto">
          <a:xfrm>
            <a:off x="1524000" y="4661700"/>
            <a:ext cx="2115126" cy="1239297"/>
          </a:xfrm>
          <a:prstGeom prst="rect">
            <a:avLst/>
          </a:prstGeom>
          <a:noFill/>
          <a:ln w="9525">
            <a:noFill/>
            <a:miter lim="800000"/>
            <a:headEnd/>
            <a:tailEnd/>
          </a:ln>
        </p:spPr>
      </p:pic>
      <p:pic>
        <p:nvPicPr>
          <p:cNvPr id="1027" name="Picture 3"/>
          <p:cNvPicPr>
            <a:picLocks noChangeAspect="1" noChangeArrowheads="1"/>
          </p:cNvPicPr>
          <p:nvPr/>
        </p:nvPicPr>
        <p:blipFill>
          <a:blip r:embed="rId11"/>
          <a:srcRect l="37642" t="27813" r="23661" b="31200"/>
          <a:stretch>
            <a:fillRect/>
          </a:stretch>
        </p:blipFill>
        <p:spPr bwMode="auto">
          <a:xfrm>
            <a:off x="5447631" y="1842239"/>
            <a:ext cx="2911278" cy="250267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dirty="0"/>
              <a:t>événement</a:t>
            </a:r>
          </a:p>
        </p:txBody>
      </p:sp>
      <p:sp>
        <p:nvSpPr>
          <p:cNvPr id="8" name="ZoneTexte 7"/>
          <p:cNvSpPr txBox="1"/>
          <p:nvPr/>
        </p:nvSpPr>
        <p:spPr>
          <a:xfrm>
            <a:off x="335361" y="1602085"/>
            <a:ext cx="11657346" cy="4154984"/>
          </a:xfrm>
          <a:prstGeom prst="rect">
            <a:avLst/>
          </a:prstGeom>
          <a:noFill/>
        </p:spPr>
        <p:txBody>
          <a:bodyPr wrap="square" rtlCol="0">
            <a:spAutoFit/>
          </a:bodyPr>
          <a:lstStyle/>
          <a:p>
            <a:pPr marL="342900" indent="-342900">
              <a:buFont typeface="Wingdings" panose="05000000000000000000" pitchFamily="2" charset="2"/>
              <a:buChar char="§"/>
            </a:pPr>
            <a:r>
              <a:rPr lang="fr-FR" sz="2400" b="1" dirty="0">
                <a:latin typeface="Vinci Sans" pitchFamily="50" charset="0"/>
              </a:rPr>
              <a:t>Réduction des risques environnementaux</a:t>
            </a:r>
          </a:p>
          <a:p>
            <a:pPr marL="800100" lvl="1" indent="-342900">
              <a:buFont typeface="Wingdings" panose="05000000000000000000" pitchFamily="2" charset="2"/>
              <a:buChar char="Ø"/>
            </a:pPr>
            <a:r>
              <a:rPr lang="fr-FR" sz="2400" dirty="0">
                <a:latin typeface="Vinci Sans" pitchFamily="50" charset="0"/>
              </a:rPr>
              <a:t>Évolution de la réglementation pour une réduction des émanations des composés organiques volatils (COV) dans l’atmosphère.</a:t>
            </a:r>
          </a:p>
          <a:p>
            <a:pPr marL="1257300" lvl="2" indent="-342900">
              <a:buFont typeface="Wingdings" panose="05000000000000000000" pitchFamily="2" charset="2"/>
              <a:buChar char="ü"/>
            </a:pPr>
            <a:r>
              <a:rPr lang="fr-FR" sz="2200" dirty="0">
                <a:latin typeface="Vinci Sans" pitchFamily="50" charset="0"/>
              </a:rPr>
              <a:t>COV  des solvants = 1/3 COVNM (composés organiques volatils non méthaniques) qui contribuent à une forte concentration d’ozone nocive à notre santé et à l’environnement. </a:t>
            </a:r>
          </a:p>
          <a:p>
            <a:pPr marL="800100" lvl="1" indent="-342900">
              <a:buFont typeface="Wingdings" panose="05000000000000000000" pitchFamily="2" charset="2"/>
              <a:buChar char="ü"/>
            </a:pPr>
            <a:r>
              <a:rPr lang="fr-FR" sz="2400" dirty="0">
                <a:latin typeface="Vinci Sans" pitchFamily="50" charset="0"/>
              </a:rPr>
              <a:t>Gestion des déchets plus strict</a:t>
            </a:r>
            <a:endParaRPr lang="fr-FR" sz="2400" i="1" dirty="0">
              <a:latin typeface="Vinci Sans" pitchFamily="50" charset="0"/>
            </a:endParaRPr>
          </a:p>
          <a:p>
            <a:pPr marL="1257300" lvl="2" indent="-342900">
              <a:buFont typeface="Wingdings" panose="05000000000000000000" pitchFamily="2" charset="2"/>
              <a:buChar char="ü"/>
            </a:pPr>
            <a:r>
              <a:rPr lang="fr-FR" sz="2200" dirty="0">
                <a:latin typeface="Vinci Sans" pitchFamily="50" charset="0"/>
              </a:rPr>
              <a:t>Obligation par les applicateurs (éco-responsables ) de réduire les déchets d’emballage et recycler tous les déchets dangereux (solvant,…)</a:t>
            </a:r>
          </a:p>
          <a:p>
            <a:pPr lvl="1" algn="just"/>
            <a:r>
              <a:rPr lang="fr-FR" sz="2800" b="1" dirty="0">
                <a:solidFill>
                  <a:srgbClr val="49C5B1"/>
                </a:solidFill>
                <a:latin typeface="Vinci Sans" pitchFamily="50" charset="0"/>
              </a:rPr>
              <a:t>Avantages peintures à l’eau </a:t>
            </a:r>
          </a:p>
          <a:p>
            <a:pPr marL="742950" lvl="1" indent="-285750" algn="just">
              <a:buFont typeface="Wingdings" panose="05000000000000000000" pitchFamily="2" charset="2"/>
              <a:buChar char="§"/>
            </a:pPr>
            <a:r>
              <a:rPr lang="fr-FR" sz="2400" dirty="0">
                <a:latin typeface="Vinci Sans" pitchFamily="50" charset="0"/>
              </a:rPr>
              <a:t>Évaporation de l’eau vs émanations de solvant</a:t>
            </a:r>
          </a:p>
          <a:p>
            <a:pPr marL="742950" lvl="1" indent="-285750" algn="just">
              <a:buFont typeface="Wingdings" panose="05000000000000000000" pitchFamily="2" charset="2"/>
              <a:buChar char="§"/>
            </a:pPr>
            <a:r>
              <a:rPr lang="fr-FR" sz="2400" dirty="0">
                <a:latin typeface="Vinci Sans" pitchFamily="50" charset="0"/>
              </a:rPr>
              <a:t>Traitement des déchets moins onéreux en peinture à l’eau</a:t>
            </a:r>
          </a:p>
        </p:txBody>
      </p:sp>
      <p:sp>
        <p:nvSpPr>
          <p:cNvPr id="6" name="Rectangle 5"/>
          <p:cNvSpPr/>
          <p:nvPr/>
        </p:nvSpPr>
        <p:spPr>
          <a:xfrm>
            <a:off x="695400" y="362573"/>
            <a:ext cx="11017224" cy="584775"/>
          </a:xfrm>
          <a:prstGeom prst="rect">
            <a:avLst/>
          </a:prstGeom>
        </p:spPr>
        <p:txBody>
          <a:bodyPr wrap="square">
            <a:spAutoFit/>
          </a:bodyPr>
          <a:lstStyle/>
          <a:p>
            <a:pPr>
              <a:defRPr/>
            </a:pPr>
            <a:r>
              <a:rPr lang="fr-FR" sz="3200" b="1" dirty="0">
                <a:solidFill>
                  <a:srgbClr val="49C5B1"/>
                </a:solidFill>
                <a:latin typeface="Calibri" panose="020F0502020204030204" pitchFamily="34" charset="0"/>
              </a:rPr>
              <a:t>Fortes demandes des MOA français</a:t>
            </a:r>
          </a:p>
        </p:txBody>
      </p:sp>
      <p:sp>
        <p:nvSpPr>
          <p:cNvPr id="9" name="Espace réservé du texte 4">
            <a:extLst>
              <a:ext uri="{FF2B5EF4-FFF2-40B4-BE49-F238E27FC236}">
                <a16:creationId xmlns:a16="http://schemas.microsoft.com/office/drawing/2014/main" id="{65694282-CB87-49E9-9BC4-134F5B7C3D4B}"/>
              </a:ext>
            </a:extLst>
          </p:cNvPr>
          <p:cNvSpPr txBox="1">
            <a:spLocks/>
          </p:cNvSpPr>
          <p:nvPr/>
        </p:nvSpPr>
        <p:spPr>
          <a:xfrm>
            <a:off x="695400" y="1034324"/>
            <a:ext cx="7456097" cy="483425"/>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Tx/>
              <a:buNone/>
              <a:defRPr sz="32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990575" indent="-380990" algn="l" defTabSz="609585" rtl="0" eaLnBrk="1" latinLnBrk="0" hangingPunct="1">
              <a:spcBef>
                <a:spcPct val="20000"/>
              </a:spcBef>
              <a:buFont typeface="Arial"/>
              <a:buChar char="–"/>
              <a:defRPr sz="2667" kern="1200">
                <a:solidFill>
                  <a:schemeClr val="tx1"/>
                </a:solidFill>
                <a:latin typeface="Calibri" panose="020F0502020204030204" pitchFamily="34" charset="0"/>
                <a:ea typeface="+mn-ea"/>
                <a:cs typeface="Calibri" panose="020F0502020204030204" pitchFamily="34" charset="0"/>
              </a:defRPr>
            </a:lvl2pPr>
            <a:lvl3pPr marL="1523962" indent="-304792" algn="l" defTabSz="609585"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3pPr>
            <a:lvl4pPr marL="2133547" indent="-304792" algn="l" defTabSz="609585"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4pPr>
            <a:lvl5pPr marL="2743131" indent="-304792" algn="l" defTabSz="609585" rtl="0" eaLnBrk="1" latinLnBrk="0" hangingPunct="1">
              <a:spcBef>
                <a:spcPct val="20000"/>
              </a:spcBef>
              <a:buFont typeface="Arial"/>
              <a:buChar char="»"/>
              <a:defRPr sz="1867" kern="1200">
                <a:solidFill>
                  <a:schemeClr val="tx1"/>
                </a:solidFill>
                <a:latin typeface="Calibri" panose="020F0502020204030204" pitchFamily="34" charset="0"/>
                <a:ea typeface="+mn-ea"/>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buFont typeface="Wingdings" panose="05000000000000000000" pitchFamily="2" charset="2"/>
              <a:buChar char="q"/>
            </a:pPr>
            <a:r>
              <a:rPr lang="fr-FR" sz="2800" b="1" dirty="0">
                <a:latin typeface="Vinci Sans" pitchFamily="50" charset="0"/>
              </a:rPr>
              <a:t>Politique éco-responsable</a:t>
            </a:r>
          </a:p>
        </p:txBody>
      </p:sp>
    </p:spTree>
    <p:extLst>
      <p:ext uri="{BB962C8B-B14F-4D97-AF65-F5344CB8AC3E}">
        <p14:creationId xmlns:p14="http://schemas.microsoft.com/office/powerpoint/2010/main" val="151607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dirty="0"/>
              <a:t>événement</a:t>
            </a:r>
          </a:p>
        </p:txBody>
      </p:sp>
      <p:sp>
        <p:nvSpPr>
          <p:cNvPr id="8" name="ZoneTexte 7"/>
          <p:cNvSpPr txBox="1"/>
          <p:nvPr/>
        </p:nvSpPr>
        <p:spPr>
          <a:xfrm>
            <a:off x="695400" y="1602085"/>
            <a:ext cx="10513168" cy="3693319"/>
          </a:xfrm>
          <a:prstGeom prst="rect">
            <a:avLst/>
          </a:prstGeom>
          <a:noFill/>
        </p:spPr>
        <p:txBody>
          <a:bodyPr wrap="square" rtlCol="0">
            <a:spAutoFit/>
          </a:bodyPr>
          <a:lstStyle/>
          <a:p>
            <a:pPr marL="342900" indent="-342900">
              <a:buFont typeface="Wingdings" panose="05000000000000000000" pitchFamily="2" charset="2"/>
              <a:buChar char="§"/>
            </a:pPr>
            <a:r>
              <a:rPr lang="fr-FR" sz="2400" b="1" dirty="0">
                <a:latin typeface="Vinci Sans" pitchFamily="50" charset="0"/>
              </a:rPr>
              <a:t>Appels d’offre SH pour le développement durable</a:t>
            </a:r>
          </a:p>
          <a:p>
            <a:pPr marL="800100" lvl="1" indent="-342900">
              <a:buFont typeface="Wingdings" panose="05000000000000000000" pitchFamily="2" charset="2"/>
              <a:buChar char="Ø"/>
            </a:pPr>
            <a:r>
              <a:rPr lang="fr-FR" sz="2400" dirty="0">
                <a:latin typeface="Vinci Sans" pitchFamily="50" charset="0"/>
              </a:rPr>
              <a:t>Critère de jugement de 10 à 15% pour le développement durable</a:t>
            </a:r>
          </a:p>
          <a:p>
            <a:pPr marL="1257300" lvl="2" indent="-342900">
              <a:buFont typeface="Wingdings" panose="05000000000000000000" pitchFamily="2" charset="2"/>
              <a:buChar char="ü"/>
            </a:pPr>
            <a:r>
              <a:rPr lang="fr-FR" sz="2200" dirty="0">
                <a:latin typeface="Vinci Sans" pitchFamily="50" charset="0"/>
              </a:rPr>
              <a:t>Préférence aux  produits NF Environnement ( Peinture à l’eau + Thermo)</a:t>
            </a:r>
          </a:p>
          <a:p>
            <a:pPr marL="1257300" lvl="2" indent="-342900">
              <a:buFont typeface="Wingdings" panose="05000000000000000000" pitchFamily="2" charset="2"/>
              <a:buChar char="ü"/>
            </a:pPr>
            <a:r>
              <a:rPr lang="fr-FR" sz="2200" dirty="0">
                <a:latin typeface="Vinci Sans" pitchFamily="50" charset="0"/>
              </a:rPr>
              <a:t>Bilan ACV du chantier</a:t>
            </a:r>
          </a:p>
          <a:p>
            <a:pPr marL="1257300" lvl="2" indent="-342900">
              <a:buFont typeface="Wingdings" panose="05000000000000000000" pitchFamily="2" charset="2"/>
              <a:buChar char="ü"/>
            </a:pPr>
            <a:r>
              <a:rPr lang="fr-FR" sz="2200" dirty="0">
                <a:latin typeface="Vinci Sans" pitchFamily="50" charset="0"/>
              </a:rPr>
              <a:t>Fréquences de renouvellement </a:t>
            </a:r>
          </a:p>
          <a:p>
            <a:pPr marL="1257300" lvl="2" indent="-342900">
              <a:buFont typeface="Wingdings" panose="05000000000000000000" pitchFamily="2" charset="2"/>
              <a:buChar char="ü"/>
            </a:pPr>
            <a:r>
              <a:rPr lang="fr-FR" sz="2200" dirty="0">
                <a:latin typeface="Vinci Sans" pitchFamily="50" charset="0"/>
              </a:rPr>
              <a:t>Limitation de la gêne à l’usager pendant les chantiers</a:t>
            </a:r>
          </a:p>
          <a:p>
            <a:pPr lvl="1" algn="just"/>
            <a:endParaRPr lang="fr-FR" dirty="0">
              <a:latin typeface="Vinci Sans" pitchFamily="50" charset="0"/>
            </a:endParaRPr>
          </a:p>
          <a:p>
            <a:pPr lvl="1" algn="just"/>
            <a:r>
              <a:rPr lang="fr-FR" sz="2800" b="1" dirty="0">
                <a:solidFill>
                  <a:srgbClr val="49C5B1"/>
                </a:solidFill>
                <a:latin typeface="Vinci Sans" pitchFamily="50" charset="0"/>
              </a:rPr>
              <a:t>Avantages peintures à l’eau </a:t>
            </a:r>
            <a:endParaRPr lang="fr-FR" sz="2400" dirty="0">
              <a:latin typeface="Vinci Sans" pitchFamily="50" charset="0"/>
            </a:endParaRPr>
          </a:p>
          <a:p>
            <a:pPr marL="742950" lvl="1" indent="-285750" algn="just">
              <a:buFont typeface="Wingdings" panose="05000000000000000000" pitchFamily="2" charset="2"/>
              <a:buChar char="§"/>
            </a:pPr>
            <a:r>
              <a:rPr lang="fr-FR" sz="2400" dirty="0">
                <a:latin typeface="Vinci Sans" pitchFamily="50" charset="0"/>
              </a:rPr>
              <a:t>Meilleure chimie pour répondre durablement aux AO. </a:t>
            </a:r>
          </a:p>
          <a:p>
            <a:pPr marL="285750" indent="-285750">
              <a:buFont typeface="Arial" pitchFamily="34" charset="0"/>
              <a:buChar char="•"/>
            </a:pPr>
            <a:endParaRPr lang="fr-FR" sz="2000" dirty="0">
              <a:latin typeface="Vinci Sans" pitchFamily="50" charset="0"/>
            </a:endParaRPr>
          </a:p>
        </p:txBody>
      </p:sp>
      <p:sp>
        <p:nvSpPr>
          <p:cNvPr id="7" name="Rectangle 6">
            <a:extLst>
              <a:ext uri="{FF2B5EF4-FFF2-40B4-BE49-F238E27FC236}">
                <a16:creationId xmlns:a16="http://schemas.microsoft.com/office/drawing/2014/main" id="{2BD618D5-E8F0-4C23-9E72-2CB64836E70B}"/>
              </a:ext>
            </a:extLst>
          </p:cNvPr>
          <p:cNvSpPr/>
          <p:nvPr/>
        </p:nvSpPr>
        <p:spPr>
          <a:xfrm>
            <a:off x="695400" y="362573"/>
            <a:ext cx="11017224" cy="584775"/>
          </a:xfrm>
          <a:prstGeom prst="rect">
            <a:avLst/>
          </a:prstGeom>
        </p:spPr>
        <p:txBody>
          <a:bodyPr wrap="square">
            <a:spAutoFit/>
          </a:bodyPr>
          <a:lstStyle/>
          <a:p>
            <a:pPr>
              <a:defRPr/>
            </a:pPr>
            <a:r>
              <a:rPr lang="fr-FR" sz="3200" b="1" dirty="0">
                <a:solidFill>
                  <a:srgbClr val="49C5B1"/>
                </a:solidFill>
                <a:latin typeface="Calibri" panose="020F0502020204030204" pitchFamily="34" charset="0"/>
              </a:rPr>
              <a:t>Fortes demandes des MOA français</a:t>
            </a:r>
          </a:p>
        </p:txBody>
      </p:sp>
      <p:sp>
        <p:nvSpPr>
          <p:cNvPr id="9" name="Espace réservé du texte 4">
            <a:extLst>
              <a:ext uri="{FF2B5EF4-FFF2-40B4-BE49-F238E27FC236}">
                <a16:creationId xmlns:a16="http://schemas.microsoft.com/office/drawing/2014/main" id="{03470A20-373F-4AC0-839A-E14BE7B13BB9}"/>
              </a:ext>
            </a:extLst>
          </p:cNvPr>
          <p:cNvSpPr txBox="1">
            <a:spLocks/>
          </p:cNvSpPr>
          <p:nvPr/>
        </p:nvSpPr>
        <p:spPr>
          <a:xfrm>
            <a:off x="695400" y="1034324"/>
            <a:ext cx="7456097" cy="483425"/>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Tx/>
              <a:buNone/>
              <a:defRPr sz="32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990575" indent="-380990" algn="l" defTabSz="609585" rtl="0" eaLnBrk="1" latinLnBrk="0" hangingPunct="1">
              <a:spcBef>
                <a:spcPct val="20000"/>
              </a:spcBef>
              <a:buFont typeface="Arial"/>
              <a:buChar char="–"/>
              <a:defRPr sz="2667" kern="1200">
                <a:solidFill>
                  <a:schemeClr val="tx1"/>
                </a:solidFill>
                <a:latin typeface="Calibri" panose="020F0502020204030204" pitchFamily="34" charset="0"/>
                <a:ea typeface="+mn-ea"/>
                <a:cs typeface="Calibri" panose="020F0502020204030204" pitchFamily="34" charset="0"/>
              </a:defRPr>
            </a:lvl2pPr>
            <a:lvl3pPr marL="1523962" indent="-304792" algn="l" defTabSz="609585"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3pPr>
            <a:lvl4pPr marL="2133547" indent="-304792" algn="l" defTabSz="609585"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4pPr>
            <a:lvl5pPr marL="2743131" indent="-304792" algn="l" defTabSz="609585" rtl="0" eaLnBrk="1" latinLnBrk="0" hangingPunct="1">
              <a:spcBef>
                <a:spcPct val="20000"/>
              </a:spcBef>
              <a:buFont typeface="Arial"/>
              <a:buChar char="»"/>
              <a:defRPr sz="1867" kern="1200">
                <a:solidFill>
                  <a:schemeClr val="tx1"/>
                </a:solidFill>
                <a:latin typeface="Calibri" panose="020F0502020204030204" pitchFamily="34" charset="0"/>
                <a:ea typeface="+mn-ea"/>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buFont typeface="Wingdings" panose="05000000000000000000" pitchFamily="2" charset="2"/>
              <a:buChar char="q"/>
            </a:pPr>
            <a:r>
              <a:rPr lang="fr-FR" sz="2800" b="1" dirty="0">
                <a:latin typeface="Vinci Sans" pitchFamily="50" charset="0"/>
              </a:rPr>
              <a:t>Politique éco-responsable</a:t>
            </a:r>
          </a:p>
        </p:txBody>
      </p:sp>
    </p:spTree>
    <p:extLst>
      <p:ext uri="{BB962C8B-B14F-4D97-AF65-F5344CB8AC3E}">
        <p14:creationId xmlns:p14="http://schemas.microsoft.com/office/powerpoint/2010/main" val="233396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dirty="0"/>
              <a:t>événement</a:t>
            </a:r>
          </a:p>
        </p:txBody>
      </p:sp>
      <p:sp>
        <p:nvSpPr>
          <p:cNvPr id="10" name="Rectangle 9">
            <a:extLst>
              <a:ext uri="{FF2B5EF4-FFF2-40B4-BE49-F238E27FC236}">
                <a16:creationId xmlns:a16="http://schemas.microsoft.com/office/drawing/2014/main" id="{088ECCF7-D70A-4B5F-939C-116F61E7CE57}"/>
              </a:ext>
            </a:extLst>
          </p:cNvPr>
          <p:cNvSpPr/>
          <p:nvPr/>
        </p:nvSpPr>
        <p:spPr>
          <a:xfrm>
            <a:off x="695400" y="362573"/>
            <a:ext cx="11017224" cy="584775"/>
          </a:xfrm>
          <a:prstGeom prst="rect">
            <a:avLst/>
          </a:prstGeom>
        </p:spPr>
        <p:txBody>
          <a:bodyPr wrap="square">
            <a:spAutoFit/>
          </a:bodyPr>
          <a:lstStyle/>
          <a:p>
            <a:pPr>
              <a:defRPr/>
            </a:pPr>
            <a:r>
              <a:rPr lang="fr-FR" sz="3200" b="1" dirty="0">
                <a:solidFill>
                  <a:srgbClr val="49C5B1"/>
                </a:solidFill>
                <a:latin typeface="Calibri" panose="020F0502020204030204" pitchFamily="34" charset="0"/>
              </a:rPr>
              <a:t>Fortes demandes des MOA français</a:t>
            </a:r>
          </a:p>
        </p:txBody>
      </p:sp>
      <p:sp>
        <p:nvSpPr>
          <p:cNvPr id="13" name="Espace réservé du texte 4">
            <a:extLst>
              <a:ext uri="{FF2B5EF4-FFF2-40B4-BE49-F238E27FC236}">
                <a16:creationId xmlns:a16="http://schemas.microsoft.com/office/drawing/2014/main" id="{D86D4F67-9841-4086-BA7D-C4923B565510}"/>
              </a:ext>
            </a:extLst>
          </p:cNvPr>
          <p:cNvSpPr txBox="1">
            <a:spLocks/>
          </p:cNvSpPr>
          <p:nvPr/>
        </p:nvSpPr>
        <p:spPr>
          <a:xfrm>
            <a:off x="695400" y="1034324"/>
            <a:ext cx="7456097" cy="483425"/>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Tx/>
              <a:buNone/>
              <a:defRPr sz="32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990575" indent="-380990" algn="l" defTabSz="609585" rtl="0" eaLnBrk="1" latinLnBrk="0" hangingPunct="1">
              <a:spcBef>
                <a:spcPct val="20000"/>
              </a:spcBef>
              <a:buFont typeface="Arial"/>
              <a:buChar char="–"/>
              <a:defRPr sz="2667" kern="1200">
                <a:solidFill>
                  <a:schemeClr val="tx1"/>
                </a:solidFill>
                <a:latin typeface="Calibri" panose="020F0502020204030204" pitchFamily="34" charset="0"/>
                <a:ea typeface="+mn-ea"/>
                <a:cs typeface="Calibri" panose="020F0502020204030204" pitchFamily="34" charset="0"/>
              </a:defRPr>
            </a:lvl2pPr>
            <a:lvl3pPr marL="1523962" indent="-304792" algn="l" defTabSz="609585"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3pPr>
            <a:lvl4pPr marL="2133547" indent="-304792" algn="l" defTabSz="609585"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4pPr>
            <a:lvl5pPr marL="2743131" indent="-304792" algn="l" defTabSz="609585" rtl="0" eaLnBrk="1" latinLnBrk="0" hangingPunct="1">
              <a:spcBef>
                <a:spcPct val="20000"/>
              </a:spcBef>
              <a:buFont typeface="Arial"/>
              <a:buChar char="»"/>
              <a:defRPr sz="1867" kern="1200">
                <a:solidFill>
                  <a:schemeClr val="tx1"/>
                </a:solidFill>
                <a:latin typeface="Calibri" panose="020F0502020204030204" pitchFamily="34" charset="0"/>
                <a:ea typeface="+mn-ea"/>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buFont typeface="Wingdings" panose="05000000000000000000" pitchFamily="2" charset="2"/>
              <a:buChar char="q"/>
            </a:pPr>
            <a:r>
              <a:rPr lang="fr-FR" sz="2800" b="1" dirty="0">
                <a:latin typeface="Vinci Sans" pitchFamily="50" charset="0"/>
              </a:rPr>
              <a:t>Politiques durables de marquage </a:t>
            </a:r>
          </a:p>
          <a:p>
            <a:pPr>
              <a:buFont typeface="Wingdings" panose="05000000000000000000" pitchFamily="2" charset="2"/>
              <a:buChar char="q"/>
            </a:pPr>
            <a:endParaRPr lang="fr-FR" sz="2800" b="1" dirty="0">
              <a:latin typeface="Vinci Sans" pitchFamily="50" charset="0"/>
            </a:endParaRPr>
          </a:p>
        </p:txBody>
      </p:sp>
      <p:sp>
        <p:nvSpPr>
          <p:cNvPr id="14" name="Text Box 50">
            <a:extLst>
              <a:ext uri="{FF2B5EF4-FFF2-40B4-BE49-F238E27FC236}">
                <a16:creationId xmlns:a16="http://schemas.microsoft.com/office/drawing/2014/main" id="{B0928B47-E4E6-47E5-8DF2-E793D06DE69E}"/>
              </a:ext>
            </a:extLst>
          </p:cNvPr>
          <p:cNvSpPr txBox="1">
            <a:spLocks noChangeArrowheads="1"/>
          </p:cNvSpPr>
          <p:nvPr/>
        </p:nvSpPr>
        <p:spPr bwMode="auto">
          <a:xfrm>
            <a:off x="479376" y="1575393"/>
            <a:ext cx="10801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04489"/>
              </a:buClr>
              <a:buSzPct val="120000"/>
              <a:buFont typeface="Wingdings" panose="05000000000000000000" pitchFamily="2" charset="2"/>
              <a:buChar char="§"/>
              <a:defRPr sz="3200">
                <a:solidFill>
                  <a:schemeClr val="tx1"/>
                </a:solidFill>
                <a:latin typeface="Vinci Sans" panose="02000000000000000000" pitchFamily="2" charset="0"/>
                <a:ea typeface="ヒラギノ角ゴ Pro W3" pitchFamily="-110" charset="-128"/>
              </a:defRPr>
            </a:lvl1pPr>
            <a:lvl2pPr marL="742950" indent="-285750">
              <a:spcBef>
                <a:spcPct val="20000"/>
              </a:spcBef>
              <a:buClr>
                <a:srgbClr val="66A6C1"/>
              </a:buClr>
              <a:buFont typeface="Wingdings" panose="05000000000000000000" pitchFamily="2" charset="2"/>
              <a:buChar char="§"/>
              <a:defRPr sz="2800">
                <a:solidFill>
                  <a:schemeClr val="tx1"/>
                </a:solidFill>
                <a:latin typeface="Vinci Sans Light" panose="02000000000000000000" pitchFamily="2" charset="0"/>
                <a:ea typeface="ヒラギノ角ゴ Pro W3" pitchFamily="-110" charset="-128"/>
              </a:defRPr>
            </a:lvl2pPr>
            <a:lvl3pPr marL="1143000" indent="-228600">
              <a:spcBef>
                <a:spcPct val="20000"/>
              </a:spcBef>
              <a:buClr>
                <a:srgbClr val="004489"/>
              </a:buClr>
              <a:buFont typeface="Wingdings" panose="05000000000000000000" pitchFamily="2" charset="2"/>
              <a:buChar char="§"/>
              <a:defRPr sz="2400">
                <a:solidFill>
                  <a:schemeClr val="tx1"/>
                </a:solidFill>
                <a:latin typeface="Calibri" panose="020F0502020204030204" pitchFamily="34" charset="0"/>
                <a:ea typeface="ヒラギノ角ゴ Pro W3" pitchFamily="-110" charset="-128"/>
              </a:defRPr>
            </a:lvl3pPr>
            <a:lvl4pPr marL="1600200" indent="-228600">
              <a:spcBef>
                <a:spcPct val="20000"/>
              </a:spcBef>
              <a:buClr>
                <a:srgbClr val="66A6C1"/>
              </a:buClr>
              <a:buFont typeface="Wingdings" panose="05000000000000000000" pitchFamily="2" charset="2"/>
              <a:buChar char="§"/>
              <a:defRPr sz="2000">
                <a:solidFill>
                  <a:schemeClr val="tx1"/>
                </a:solidFill>
                <a:latin typeface="Calibri" panose="020F0502020204030204" pitchFamily="34" charset="0"/>
                <a:ea typeface="ヒラギノ角ゴ Pro W3" pitchFamily="-110" charset="-128"/>
              </a:defRPr>
            </a:lvl4pPr>
            <a:lvl5pPr marL="2057400" indent="-228600">
              <a:spcBef>
                <a:spcPct val="20000"/>
              </a:spcBef>
              <a:buSzPct val="50000"/>
              <a:buFont typeface="Lucida Grande" pitchFamily="-110" charset="0"/>
              <a:buChar char="−"/>
              <a:defRPr sz="2000">
                <a:solidFill>
                  <a:schemeClr val="tx1"/>
                </a:solidFill>
                <a:latin typeface="Calibri" panose="020F0502020204030204" pitchFamily="34" charset="0"/>
                <a:ea typeface="ヒラギノ角ゴ Pro W3" pitchFamily="-110" charset="-128"/>
              </a:defRPr>
            </a:lvl5pPr>
            <a:lvl6pPr marL="2514600" indent="-228600" defTabSz="457200" eaLnBrk="0" fontAlgn="base" hangingPunct="0">
              <a:spcBef>
                <a:spcPct val="20000"/>
              </a:spcBef>
              <a:spcAft>
                <a:spcPct val="0"/>
              </a:spcAft>
              <a:buSzPct val="50000"/>
              <a:buFont typeface="Lucida Grande" pitchFamily="-110" charset="0"/>
              <a:buChar char="−"/>
              <a:defRPr sz="2000">
                <a:solidFill>
                  <a:schemeClr val="tx1"/>
                </a:solidFill>
                <a:latin typeface="Calibri" panose="020F0502020204030204" pitchFamily="34" charset="0"/>
                <a:ea typeface="ヒラギノ角ゴ Pro W3" pitchFamily="-110" charset="-128"/>
              </a:defRPr>
            </a:lvl6pPr>
            <a:lvl7pPr marL="2971800" indent="-228600" defTabSz="457200" eaLnBrk="0" fontAlgn="base" hangingPunct="0">
              <a:spcBef>
                <a:spcPct val="20000"/>
              </a:spcBef>
              <a:spcAft>
                <a:spcPct val="0"/>
              </a:spcAft>
              <a:buSzPct val="50000"/>
              <a:buFont typeface="Lucida Grande" pitchFamily="-110" charset="0"/>
              <a:buChar char="−"/>
              <a:defRPr sz="2000">
                <a:solidFill>
                  <a:schemeClr val="tx1"/>
                </a:solidFill>
                <a:latin typeface="Calibri" panose="020F0502020204030204" pitchFamily="34" charset="0"/>
                <a:ea typeface="ヒラギノ角ゴ Pro W3" pitchFamily="-110" charset="-128"/>
              </a:defRPr>
            </a:lvl7pPr>
            <a:lvl8pPr marL="3429000" indent="-228600" defTabSz="457200" eaLnBrk="0" fontAlgn="base" hangingPunct="0">
              <a:spcBef>
                <a:spcPct val="20000"/>
              </a:spcBef>
              <a:spcAft>
                <a:spcPct val="0"/>
              </a:spcAft>
              <a:buSzPct val="50000"/>
              <a:buFont typeface="Lucida Grande" pitchFamily="-110" charset="0"/>
              <a:buChar char="−"/>
              <a:defRPr sz="2000">
                <a:solidFill>
                  <a:schemeClr val="tx1"/>
                </a:solidFill>
                <a:latin typeface="Calibri" panose="020F0502020204030204" pitchFamily="34" charset="0"/>
                <a:ea typeface="ヒラギノ角ゴ Pro W3" pitchFamily="-110" charset="-128"/>
              </a:defRPr>
            </a:lvl8pPr>
            <a:lvl9pPr marL="3886200" indent="-228600" defTabSz="457200" eaLnBrk="0" fontAlgn="base" hangingPunct="0">
              <a:spcBef>
                <a:spcPct val="20000"/>
              </a:spcBef>
              <a:spcAft>
                <a:spcPct val="0"/>
              </a:spcAft>
              <a:buSzPct val="50000"/>
              <a:buFont typeface="Lucida Grande" pitchFamily="-110" charset="0"/>
              <a:buChar char="−"/>
              <a:defRPr sz="2000">
                <a:solidFill>
                  <a:schemeClr val="tx1"/>
                </a:solidFill>
                <a:latin typeface="Calibri" panose="020F0502020204030204" pitchFamily="34" charset="0"/>
                <a:ea typeface="ヒラギノ角ゴ Pro W3" pitchFamily="-110" charset="-128"/>
              </a:defRPr>
            </a:lvl9pPr>
          </a:lstStyle>
          <a:p>
            <a:pPr marL="342900" indent="-342900">
              <a:spcBef>
                <a:spcPct val="50000"/>
              </a:spcBef>
              <a:buClrTx/>
              <a:buSzTx/>
            </a:pPr>
            <a:r>
              <a:rPr lang="fr-FR" altLang="fr-FR" sz="2400" b="1" dirty="0">
                <a:solidFill>
                  <a:schemeClr val="tx1">
                    <a:lumMod val="75000"/>
                    <a:lumOff val="25000"/>
                  </a:schemeClr>
                </a:solidFill>
                <a:latin typeface="Vinci Sans" pitchFamily="50" charset="0"/>
                <a:cs typeface="Calibri" panose="020F0502020204030204" pitchFamily="34" charset="0"/>
              </a:rPr>
              <a:t>Arrêté  du 10 mai 2000</a:t>
            </a:r>
          </a:p>
          <a:p>
            <a:pPr marL="1085850" lvl="1" indent="-342900">
              <a:spcBef>
                <a:spcPct val="50000"/>
              </a:spcBef>
              <a:buClrTx/>
              <a:buFont typeface="Wingdings" panose="05000000000000000000" pitchFamily="2" charset="2"/>
              <a:buChar char="Ø"/>
            </a:pPr>
            <a:r>
              <a:rPr lang="fr-FR" altLang="fr-FR" sz="2000" dirty="0">
                <a:ea typeface="ＭＳ Ｐゴシック" panose="020B0600070205080204" pitchFamily="34" charset="-128"/>
              </a:rPr>
              <a:t>Un produit blanc rétro doit être au minimum : 			</a:t>
            </a:r>
            <a:r>
              <a:rPr lang="fr-FR" altLang="fr-FR" sz="2000" b="1" dirty="0">
                <a:ea typeface="ＭＳ Ｐゴシック" panose="020B0600070205080204" pitchFamily="34" charset="-128"/>
              </a:rPr>
              <a:t>P1 Q2 R3 S1  ( Rw2, Rr2 )</a:t>
            </a:r>
          </a:p>
          <a:p>
            <a:pPr marL="1085850" lvl="1" indent="-342900">
              <a:spcBef>
                <a:spcPct val="50000"/>
              </a:spcBef>
              <a:buClrTx/>
              <a:buFont typeface="Wingdings" panose="05000000000000000000" pitchFamily="2" charset="2"/>
              <a:buChar char="Ø"/>
            </a:pPr>
            <a:r>
              <a:rPr lang="fr-FR" altLang="fr-FR" sz="2000" dirty="0">
                <a:ea typeface="ＭＳ Ｐゴシック" panose="020B0600070205080204" pitchFamily="34" charset="-128"/>
              </a:rPr>
              <a:t>Un produit blanc non rétro doit être au minimum : 		</a:t>
            </a:r>
            <a:r>
              <a:rPr lang="fr-FR" altLang="fr-FR" sz="2000" b="1" dirty="0">
                <a:ea typeface="ＭＳ Ｐゴシック" panose="020B0600070205080204" pitchFamily="34" charset="-128"/>
              </a:rPr>
              <a:t>P1 Q3 S1</a:t>
            </a:r>
          </a:p>
          <a:p>
            <a:pPr marL="1085850" lvl="1" indent="-342900">
              <a:spcBef>
                <a:spcPct val="50000"/>
              </a:spcBef>
              <a:buClrTx/>
              <a:buFont typeface="Wingdings" panose="05000000000000000000" pitchFamily="2" charset="2"/>
              <a:buChar char="Ø"/>
            </a:pPr>
            <a:r>
              <a:rPr lang="fr-FR" altLang="fr-FR" sz="2000" dirty="0">
                <a:ea typeface="ＭＳ Ｐゴシック" panose="020B0600070205080204" pitchFamily="34" charset="-128"/>
              </a:rPr>
              <a:t>Un produit jaune permanent doit être au minimum : 		</a:t>
            </a:r>
            <a:r>
              <a:rPr lang="fr-FR" altLang="fr-FR" sz="2000" b="1" dirty="0">
                <a:ea typeface="ＭＳ Ｐゴシック" panose="020B0600070205080204" pitchFamily="34" charset="-128"/>
              </a:rPr>
              <a:t>P1 Q1 S1</a:t>
            </a:r>
          </a:p>
          <a:p>
            <a:pPr marL="1085850" lvl="1" indent="-342900">
              <a:spcBef>
                <a:spcPct val="50000"/>
              </a:spcBef>
              <a:buClrTx/>
              <a:buFont typeface="Wingdings" panose="05000000000000000000" pitchFamily="2" charset="2"/>
              <a:buChar char="Ø"/>
            </a:pPr>
            <a:r>
              <a:rPr lang="fr-FR" altLang="fr-FR" sz="2000" dirty="0">
                <a:ea typeface="ＭＳ Ｐゴシック" panose="020B0600070205080204" pitchFamily="34" charset="-128"/>
              </a:rPr>
              <a:t>Un produit temporaire doit être au minimum : 			</a:t>
            </a:r>
            <a:r>
              <a:rPr lang="fr-FR" altLang="fr-FR" sz="2000" b="1" dirty="0">
                <a:ea typeface="ＭＳ Ｐゴシック" panose="020B0600070205080204" pitchFamily="34" charset="-128"/>
              </a:rPr>
              <a:t>T1 Q1 R4 S1 </a:t>
            </a:r>
          </a:p>
        </p:txBody>
      </p:sp>
      <p:pic>
        <p:nvPicPr>
          <p:cNvPr id="16" name="Image 15" descr="Une image contenant route, extérieur, rue, passage&#10;&#10;Description générée automatiquement">
            <a:extLst>
              <a:ext uri="{FF2B5EF4-FFF2-40B4-BE49-F238E27FC236}">
                <a16:creationId xmlns:a16="http://schemas.microsoft.com/office/drawing/2014/main" id="{F37C63BC-3F2A-4AA4-B4B1-32D3453845A3}"/>
              </a:ext>
            </a:extLst>
          </p:cNvPr>
          <p:cNvPicPr>
            <a:picLocks noChangeAspect="1"/>
          </p:cNvPicPr>
          <p:nvPr/>
        </p:nvPicPr>
        <p:blipFill>
          <a:blip r:embed="rId2"/>
          <a:stretch>
            <a:fillRect/>
          </a:stretch>
        </p:blipFill>
        <p:spPr>
          <a:xfrm>
            <a:off x="3359696" y="4070927"/>
            <a:ext cx="4636844" cy="2288239"/>
          </a:xfrm>
          <a:prstGeom prst="rect">
            <a:avLst/>
          </a:prstGeom>
        </p:spPr>
      </p:pic>
    </p:spTree>
    <p:extLst>
      <p:ext uri="{BB962C8B-B14F-4D97-AF65-F5344CB8AC3E}">
        <p14:creationId xmlns:p14="http://schemas.microsoft.com/office/powerpoint/2010/main" val="425098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dirty="0"/>
              <a:t>événement</a:t>
            </a:r>
          </a:p>
        </p:txBody>
      </p:sp>
      <p:sp>
        <p:nvSpPr>
          <p:cNvPr id="7" name="ZoneTexte 6">
            <a:extLst>
              <a:ext uri="{FF2B5EF4-FFF2-40B4-BE49-F238E27FC236}">
                <a16:creationId xmlns:a16="http://schemas.microsoft.com/office/drawing/2014/main" id="{5B643E3D-8F29-4BAE-86BC-1300DA14B60C}"/>
              </a:ext>
            </a:extLst>
          </p:cNvPr>
          <p:cNvSpPr txBox="1"/>
          <p:nvPr/>
        </p:nvSpPr>
        <p:spPr>
          <a:xfrm>
            <a:off x="803412" y="1596141"/>
            <a:ext cx="10585176" cy="4585871"/>
          </a:xfrm>
          <a:prstGeom prst="rect">
            <a:avLst/>
          </a:prstGeom>
          <a:noFill/>
        </p:spPr>
        <p:txBody>
          <a:bodyPr wrap="square" rtlCol="0">
            <a:spAutoFit/>
          </a:bodyPr>
          <a:lstStyle/>
          <a:p>
            <a:pPr marL="342900" indent="-342900" algn="just">
              <a:buFont typeface="Wingdings" panose="05000000000000000000" pitchFamily="2" charset="2"/>
              <a:buChar char="§"/>
            </a:pPr>
            <a:r>
              <a:rPr lang="fr-FR" sz="2400" b="1" dirty="0">
                <a:latin typeface="Vinci Sans" pitchFamily="50" charset="0"/>
              </a:rPr>
              <a:t>La durabilité à faibles dosages. </a:t>
            </a:r>
          </a:p>
          <a:p>
            <a:pPr marL="342900" indent="-342900" algn="just">
              <a:buFont typeface="Wingdings" panose="05000000000000000000" pitchFamily="2" charset="2"/>
              <a:buChar char="Ø"/>
            </a:pPr>
            <a:r>
              <a:rPr lang="fr-FR" sz="2400" dirty="0">
                <a:latin typeface="Vinci Sans" pitchFamily="50" charset="0"/>
              </a:rPr>
              <a:t>Produits certifiés en France selon la norme EN1436  sous test EN1824</a:t>
            </a:r>
          </a:p>
          <a:p>
            <a:pPr marL="800100" lvl="1" indent="-342900">
              <a:buFont typeface="Wingdings" panose="05000000000000000000" pitchFamily="2" charset="2"/>
              <a:buChar char="ü"/>
            </a:pPr>
            <a:r>
              <a:rPr lang="fr-FR" sz="2200" dirty="0">
                <a:latin typeface="Vinci Sans" pitchFamily="50" charset="0"/>
              </a:rPr>
              <a:t>33 Peintures eau certifiées P6 à 420g/m2 vs   7 Peintures solvant P6 à 500 g/m2      </a:t>
            </a:r>
          </a:p>
          <a:p>
            <a:pPr marL="800100" lvl="1" indent="-342900">
              <a:buFont typeface="Wingdings" panose="05000000000000000000" pitchFamily="2" charset="2"/>
              <a:buChar char="ü"/>
            </a:pPr>
            <a:r>
              <a:rPr lang="fr-FR" sz="2200" dirty="0">
                <a:latin typeface="Vinci Sans" pitchFamily="50" charset="0"/>
              </a:rPr>
              <a:t>95 Peintures à l’eau certifiées P5 à 380g/m2 vs 78 Peintures solvantées P5 à 470g/m2</a:t>
            </a:r>
          </a:p>
          <a:p>
            <a:pPr marL="800100" lvl="1" indent="-342900">
              <a:buFont typeface="Wingdings" panose="05000000000000000000" pitchFamily="2" charset="2"/>
              <a:buChar char="ü"/>
            </a:pPr>
            <a:r>
              <a:rPr lang="fr-FR" sz="2200" dirty="0">
                <a:latin typeface="Vinci Sans" pitchFamily="50" charset="0"/>
              </a:rPr>
              <a:t>21 thermos certifiés  P6                                    vs  42 Thermo P5</a:t>
            </a:r>
          </a:p>
          <a:p>
            <a:pPr marL="285750" indent="-285750" algn="r">
              <a:buFont typeface="Wingdings" panose="05000000000000000000" pitchFamily="2" charset="2"/>
              <a:buChar char="§"/>
            </a:pPr>
            <a:r>
              <a:rPr lang="fr-FR" sz="1600" i="1" dirty="0">
                <a:latin typeface="Vinci Sans" pitchFamily="50" charset="0"/>
              </a:rPr>
              <a:t>Sources ASCQUER</a:t>
            </a:r>
          </a:p>
          <a:p>
            <a:pPr lvl="1" algn="just"/>
            <a:r>
              <a:rPr lang="fr-FR" sz="2800" b="1" dirty="0">
                <a:solidFill>
                  <a:srgbClr val="49C5B1"/>
                </a:solidFill>
                <a:latin typeface="Vinci Sans" pitchFamily="50" charset="0"/>
              </a:rPr>
              <a:t>Avantages peintures à l’eau </a:t>
            </a:r>
          </a:p>
          <a:p>
            <a:pPr marL="742950" lvl="1" indent="-285750" algn="just">
              <a:buFont typeface="Wingdings" panose="05000000000000000000" pitchFamily="2" charset="2"/>
              <a:buChar char="§"/>
            </a:pPr>
            <a:r>
              <a:rPr lang="fr-FR" sz="2400" dirty="0">
                <a:latin typeface="Vinci Sans" pitchFamily="50" charset="0"/>
              </a:rPr>
              <a:t>Réduction des fréquences de renouvellement des marquages. </a:t>
            </a:r>
          </a:p>
          <a:p>
            <a:pPr marL="1257300" lvl="2" indent="-342900" algn="just">
              <a:buFont typeface="Wingdings" panose="05000000000000000000" pitchFamily="2" charset="2"/>
              <a:buChar char="Ø"/>
            </a:pPr>
            <a:r>
              <a:rPr lang="fr-FR" sz="2200" dirty="0">
                <a:latin typeface="Vinci Sans" pitchFamily="50" charset="0"/>
              </a:rPr>
              <a:t>Les performances des marquages réalisés à base de peintures routières à l'eau sont doubles que les peintures solvantées. </a:t>
            </a:r>
          </a:p>
          <a:p>
            <a:pPr marL="1257300" lvl="2" indent="-342900" algn="just">
              <a:buFont typeface="Wingdings" panose="05000000000000000000" pitchFamily="2" charset="2"/>
              <a:buChar char="Ø"/>
            </a:pPr>
            <a:r>
              <a:rPr lang="fr-FR" sz="2200" dirty="0">
                <a:latin typeface="Vinci Sans" pitchFamily="50" charset="0"/>
              </a:rPr>
              <a:t>La peinture routière à l'eau est moins exigeante en consommation que la peinture solvantée tout en ayant une résistance plus longue à l'usure avec une épaisseur moindre.  </a:t>
            </a:r>
          </a:p>
        </p:txBody>
      </p:sp>
      <p:sp>
        <p:nvSpPr>
          <p:cNvPr id="9" name="Rectangle 8">
            <a:extLst>
              <a:ext uri="{FF2B5EF4-FFF2-40B4-BE49-F238E27FC236}">
                <a16:creationId xmlns:a16="http://schemas.microsoft.com/office/drawing/2014/main" id="{F1B90B7D-D876-47A8-9E46-5236AEC27935}"/>
              </a:ext>
            </a:extLst>
          </p:cNvPr>
          <p:cNvSpPr/>
          <p:nvPr/>
        </p:nvSpPr>
        <p:spPr>
          <a:xfrm>
            <a:off x="695400" y="362573"/>
            <a:ext cx="11017224" cy="584775"/>
          </a:xfrm>
          <a:prstGeom prst="rect">
            <a:avLst/>
          </a:prstGeom>
        </p:spPr>
        <p:txBody>
          <a:bodyPr wrap="square">
            <a:spAutoFit/>
          </a:bodyPr>
          <a:lstStyle/>
          <a:p>
            <a:pPr>
              <a:defRPr/>
            </a:pPr>
            <a:r>
              <a:rPr lang="fr-FR" sz="3200" b="1" dirty="0">
                <a:solidFill>
                  <a:srgbClr val="49C5B1"/>
                </a:solidFill>
                <a:latin typeface="Calibri" panose="020F0502020204030204" pitchFamily="34" charset="0"/>
              </a:rPr>
              <a:t>Fortes demandes des MOA français</a:t>
            </a:r>
          </a:p>
        </p:txBody>
      </p:sp>
      <p:sp>
        <p:nvSpPr>
          <p:cNvPr id="10" name="Espace réservé du texte 4">
            <a:extLst>
              <a:ext uri="{FF2B5EF4-FFF2-40B4-BE49-F238E27FC236}">
                <a16:creationId xmlns:a16="http://schemas.microsoft.com/office/drawing/2014/main" id="{F1A30531-2009-4CA3-9209-1A21DAC56274}"/>
              </a:ext>
            </a:extLst>
          </p:cNvPr>
          <p:cNvSpPr txBox="1">
            <a:spLocks/>
          </p:cNvSpPr>
          <p:nvPr/>
        </p:nvSpPr>
        <p:spPr>
          <a:xfrm>
            <a:off x="695400" y="1034324"/>
            <a:ext cx="7456097" cy="483425"/>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Tx/>
              <a:buNone/>
              <a:defRPr sz="32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990575" indent="-380990" algn="l" defTabSz="609585" rtl="0" eaLnBrk="1" latinLnBrk="0" hangingPunct="1">
              <a:spcBef>
                <a:spcPct val="20000"/>
              </a:spcBef>
              <a:buFont typeface="Arial"/>
              <a:buChar char="–"/>
              <a:defRPr sz="2667" kern="1200">
                <a:solidFill>
                  <a:schemeClr val="tx1"/>
                </a:solidFill>
                <a:latin typeface="Calibri" panose="020F0502020204030204" pitchFamily="34" charset="0"/>
                <a:ea typeface="+mn-ea"/>
                <a:cs typeface="Calibri" panose="020F0502020204030204" pitchFamily="34" charset="0"/>
              </a:defRPr>
            </a:lvl2pPr>
            <a:lvl3pPr marL="1523962" indent="-304792" algn="l" defTabSz="609585"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3pPr>
            <a:lvl4pPr marL="2133547" indent="-304792" algn="l" defTabSz="609585"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4pPr>
            <a:lvl5pPr marL="2743131" indent="-304792" algn="l" defTabSz="609585" rtl="0" eaLnBrk="1" latinLnBrk="0" hangingPunct="1">
              <a:spcBef>
                <a:spcPct val="20000"/>
              </a:spcBef>
              <a:buFont typeface="Arial"/>
              <a:buChar char="»"/>
              <a:defRPr sz="1867" kern="1200">
                <a:solidFill>
                  <a:schemeClr val="tx1"/>
                </a:solidFill>
                <a:latin typeface="Calibri" panose="020F0502020204030204" pitchFamily="34" charset="0"/>
                <a:ea typeface="+mn-ea"/>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buFont typeface="Wingdings" panose="05000000000000000000" pitchFamily="2" charset="2"/>
              <a:buChar char="q"/>
            </a:pPr>
            <a:r>
              <a:rPr lang="fr-FR" sz="2800" b="1" dirty="0">
                <a:latin typeface="Vinci Sans" pitchFamily="50" charset="0"/>
              </a:rPr>
              <a:t>Politiques durables de marquage </a:t>
            </a:r>
          </a:p>
        </p:txBody>
      </p:sp>
    </p:spTree>
    <p:extLst>
      <p:ext uri="{BB962C8B-B14F-4D97-AF65-F5344CB8AC3E}">
        <p14:creationId xmlns:p14="http://schemas.microsoft.com/office/powerpoint/2010/main" val="307741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dirty="0"/>
              <a:t>événement</a:t>
            </a:r>
          </a:p>
        </p:txBody>
      </p:sp>
      <p:sp>
        <p:nvSpPr>
          <p:cNvPr id="9" name="ZoneTexte 8">
            <a:extLst>
              <a:ext uri="{FF2B5EF4-FFF2-40B4-BE49-F238E27FC236}">
                <a16:creationId xmlns:a16="http://schemas.microsoft.com/office/drawing/2014/main" id="{81EC5053-F09C-4846-AF3C-B9D2A3DAAC75}"/>
              </a:ext>
            </a:extLst>
          </p:cNvPr>
          <p:cNvSpPr txBox="1"/>
          <p:nvPr/>
        </p:nvSpPr>
        <p:spPr>
          <a:xfrm>
            <a:off x="551384" y="1700808"/>
            <a:ext cx="10807964" cy="1200329"/>
          </a:xfrm>
          <a:prstGeom prst="rect">
            <a:avLst/>
          </a:prstGeom>
          <a:noFill/>
        </p:spPr>
        <p:txBody>
          <a:bodyPr wrap="square" rtlCol="0">
            <a:spAutoFit/>
          </a:bodyPr>
          <a:lstStyle/>
          <a:p>
            <a:pPr marL="342900" indent="-342900" algn="just">
              <a:buFont typeface="Wingdings" panose="05000000000000000000" pitchFamily="2" charset="2"/>
              <a:buChar char="§"/>
            </a:pPr>
            <a:r>
              <a:rPr lang="fr-FR" sz="2400" b="1" dirty="0">
                <a:latin typeface="Vinci Sans" pitchFamily="50" charset="0"/>
              </a:rPr>
              <a:t>Performances écologiques dans la durabilité</a:t>
            </a:r>
          </a:p>
          <a:p>
            <a:pPr marL="342900" indent="-342900" algn="just">
              <a:buFont typeface="Wingdings" panose="05000000000000000000" pitchFamily="2" charset="2"/>
              <a:buChar char="Ø"/>
            </a:pPr>
            <a:r>
              <a:rPr lang="fr-FR" sz="2400" dirty="0">
                <a:latin typeface="Vinci Sans" pitchFamily="50" charset="0"/>
              </a:rPr>
              <a:t>Prouver la performance environnementale  d’un produit par analyse du cycle de vie (ACV)  en fonction de sa durée de vie fonctionnelle sur la route. </a:t>
            </a:r>
          </a:p>
        </p:txBody>
      </p:sp>
      <p:sp>
        <p:nvSpPr>
          <p:cNvPr id="10" name="Rectangle 9">
            <a:extLst>
              <a:ext uri="{FF2B5EF4-FFF2-40B4-BE49-F238E27FC236}">
                <a16:creationId xmlns:a16="http://schemas.microsoft.com/office/drawing/2014/main" id="{088ECCF7-D70A-4B5F-939C-116F61E7CE57}"/>
              </a:ext>
            </a:extLst>
          </p:cNvPr>
          <p:cNvSpPr/>
          <p:nvPr/>
        </p:nvSpPr>
        <p:spPr>
          <a:xfrm>
            <a:off x="695400" y="362573"/>
            <a:ext cx="11017224" cy="584775"/>
          </a:xfrm>
          <a:prstGeom prst="rect">
            <a:avLst/>
          </a:prstGeom>
        </p:spPr>
        <p:txBody>
          <a:bodyPr wrap="square">
            <a:spAutoFit/>
          </a:bodyPr>
          <a:lstStyle/>
          <a:p>
            <a:pPr>
              <a:defRPr/>
            </a:pPr>
            <a:r>
              <a:rPr lang="fr-FR" sz="3200" b="1" dirty="0">
                <a:solidFill>
                  <a:srgbClr val="49C5B1"/>
                </a:solidFill>
                <a:latin typeface="Calibri" panose="020F0502020204030204" pitchFamily="34" charset="0"/>
              </a:rPr>
              <a:t>Fortes demandes des MOA français</a:t>
            </a:r>
          </a:p>
        </p:txBody>
      </p:sp>
      <p:sp>
        <p:nvSpPr>
          <p:cNvPr id="13" name="Espace réservé du texte 4">
            <a:extLst>
              <a:ext uri="{FF2B5EF4-FFF2-40B4-BE49-F238E27FC236}">
                <a16:creationId xmlns:a16="http://schemas.microsoft.com/office/drawing/2014/main" id="{D86D4F67-9841-4086-BA7D-C4923B565510}"/>
              </a:ext>
            </a:extLst>
          </p:cNvPr>
          <p:cNvSpPr txBox="1">
            <a:spLocks/>
          </p:cNvSpPr>
          <p:nvPr/>
        </p:nvSpPr>
        <p:spPr>
          <a:xfrm>
            <a:off x="695400" y="1034324"/>
            <a:ext cx="7456097" cy="483425"/>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Tx/>
              <a:buNone/>
              <a:defRPr sz="32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990575" indent="-380990" algn="l" defTabSz="609585" rtl="0" eaLnBrk="1" latinLnBrk="0" hangingPunct="1">
              <a:spcBef>
                <a:spcPct val="20000"/>
              </a:spcBef>
              <a:buFont typeface="Arial"/>
              <a:buChar char="–"/>
              <a:defRPr sz="2667" kern="1200">
                <a:solidFill>
                  <a:schemeClr val="tx1"/>
                </a:solidFill>
                <a:latin typeface="Calibri" panose="020F0502020204030204" pitchFamily="34" charset="0"/>
                <a:ea typeface="+mn-ea"/>
                <a:cs typeface="Calibri" panose="020F0502020204030204" pitchFamily="34" charset="0"/>
              </a:defRPr>
            </a:lvl2pPr>
            <a:lvl3pPr marL="1523962" indent="-304792" algn="l" defTabSz="609585"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3pPr>
            <a:lvl4pPr marL="2133547" indent="-304792" algn="l" defTabSz="609585"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4pPr>
            <a:lvl5pPr marL="2743131" indent="-304792" algn="l" defTabSz="609585" rtl="0" eaLnBrk="1" latinLnBrk="0" hangingPunct="1">
              <a:spcBef>
                <a:spcPct val="20000"/>
              </a:spcBef>
              <a:buFont typeface="Arial"/>
              <a:buChar char="»"/>
              <a:defRPr sz="1867" kern="1200">
                <a:solidFill>
                  <a:schemeClr val="tx1"/>
                </a:solidFill>
                <a:latin typeface="Calibri" panose="020F0502020204030204" pitchFamily="34" charset="0"/>
                <a:ea typeface="+mn-ea"/>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buFont typeface="Wingdings" panose="05000000000000000000" pitchFamily="2" charset="2"/>
              <a:buChar char="q"/>
            </a:pPr>
            <a:r>
              <a:rPr lang="fr-FR" sz="2800" b="1" dirty="0">
                <a:latin typeface="Vinci Sans" pitchFamily="50" charset="0"/>
              </a:rPr>
              <a:t>Politiques durables de marquage </a:t>
            </a:r>
          </a:p>
        </p:txBody>
      </p:sp>
      <p:graphicFrame>
        <p:nvGraphicFramePr>
          <p:cNvPr id="8" name="Tableau 7">
            <a:extLst>
              <a:ext uri="{FF2B5EF4-FFF2-40B4-BE49-F238E27FC236}">
                <a16:creationId xmlns:a16="http://schemas.microsoft.com/office/drawing/2014/main" id="{C387B0EE-70B5-461C-8D38-977A9C2AD92D}"/>
              </a:ext>
            </a:extLst>
          </p:cNvPr>
          <p:cNvGraphicFramePr>
            <a:graphicFrameLocks noGrp="1"/>
          </p:cNvGraphicFramePr>
          <p:nvPr>
            <p:extLst>
              <p:ext uri="{D42A27DB-BD31-4B8C-83A1-F6EECF244321}">
                <p14:modId xmlns:p14="http://schemas.microsoft.com/office/powerpoint/2010/main" val="3253760938"/>
              </p:ext>
            </p:extLst>
          </p:nvPr>
        </p:nvGraphicFramePr>
        <p:xfrm>
          <a:off x="3359696" y="3277968"/>
          <a:ext cx="4575777" cy="1940903"/>
        </p:xfrm>
        <a:graphic>
          <a:graphicData uri="http://schemas.openxmlformats.org/drawingml/2006/table">
            <a:tbl>
              <a:tblPr/>
              <a:tblGrid>
                <a:gridCol w="3115422">
                  <a:extLst>
                    <a:ext uri="{9D8B030D-6E8A-4147-A177-3AD203B41FA5}">
                      <a16:colId xmlns:a16="http://schemas.microsoft.com/office/drawing/2014/main" val="1272141525"/>
                    </a:ext>
                  </a:extLst>
                </a:gridCol>
                <a:gridCol w="1460355">
                  <a:extLst>
                    <a:ext uri="{9D8B030D-6E8A-4147-A177-3AD203B41FA5}">
                      <a16:colId xmlns:a16="http://schemas.microsoft.com/office/drawing/2014/main" val="826063363"/>
                    </a:ext>
                  </a:extLst>
                </a:gridCol>
              </a:tblGrid>
              <a:tr h="325291">
                <a:tc>
                  <a:txBody>
                    <a:bodyPr/>
                    <a:lstStyle/>
                    <a:p>
                      <a:pPr algn="ctr" fontAlgn="ctr"/>
                      <a:r>
                        <a:rPr lang="fr-FR" sz="1800" b="0" i="0" u="none" strike="noStrike" dirty="0">
                          <a:solidFill>
                            <a:srgbClr val="000000"/>
                          </a:solidFill>
                          <a:effectLst/>
                          <a:latin typeface="Calibri" panose="020F0502020204030204" pitchFamily="34" charset="0"/>
                        </a:rPr>
                        <a:t>Chimie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800" b="0" i="0" u="none" strike="noStrike" dirty="0">
                          <a:solidFill>
                            <a:srgbClr val="000000"/>
                          </a:solidFill>
                          <a:effectLst/>
                          <a:latin typeface="Calibri" panose="020F0502020204030204" pitchFamily="34" charset="0"/>
                        </a:rPr>
                        <a:t>DUREE DE VIE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550675"/>
                  </a:ext>
                </a:extLst>
              </a:tr>
              <a:tr h="325291">
                <a:tc>
                  <a:txBody>
                    <a:bodyPr/>
                    <a:lstStyle/>
                    <a:p>
                      <a:pPr algn="ctr" fontAlgn="ctr"/>
                      <a:r>
                        <a:rPr lang="fr-FR" sz="1800" b="0" i="0" u="none" strike="noStrike" dirty="0">
                          <a:solidFill>
                            <a:srgbClr val="000000"/>
                          </a:solidFill>
                          <a:effectLst/>
                          <a:latin typeface="Calibri" panose="020F0502020204030204" pitchFamily="34" charset="0"/>
                        </a:rPr>
                        <a:t>PEINTURE WT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fr-FR" sz="1800" b="0" i="0" u="none" strike="noStrike" dirty="0">
                          <a:solidFill>
                            <a:srgbClr val="000000"/>
                          </a:solidFill>
                          <a:effectLst/>
                          <a:latin typeface="Calibri" panose="020F050202020403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46267559"/>
                  </a:ext>
                </a:extLst>
              </a:tr>
              <a:tr h="325291">
                <a:tc>
                  <a:txBody>
                    <a:bodyPr/>
                    <a:lstStyle/>
                    <a:p>
                      <a:pPr algn="ctr" fontAlgn="ctr"/>
                      <a:r>
                        <a:rPr lang="fr-FR" sz="1800" b="0" i="0" u="none" strike="noStrike" dirty="0">
                          <a:solidFill>
                            <a:srgbClr val="000000"/>
                          </a:solidFill>
                          <a:effectLst/>
                          <a:latin typeface="Calibri" panose="020F0502020204030204" pitchFamily="34" charset="0"/>
                        </a:rPr>
                        <a:t>PEINTURE H2O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fr-FR" sz="1800" b="0" i="0" u="none" strike="noStrike" dirty="0">
                          <a:solidFill>
                            <a:srgbClr val="000000"/>
                          </a:solidFill>
                          <a:effectLst/>
                          <a:latin typeface="Calibri" panose="020F050202020403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87281058"/>
                  </a:ext>
                </a:extLst>
              </a:tr>
              <a:tr h="325291">
                <a:tc>
                  <a:txBody>
                    <a:bodyPr/>
                    <a:lstStyle/>
                    <a:p>
                      <a:pPr algn="ctr" fontAlgn="ctr"/>
                      <a:r>
                        <a:rPr lang="fr-FR" sz="1800" b="0" i="0" u="none" strike="noStrike" dirty="0">
                          <a:solidFill>
                            <a:srgbClr val="000000"/>
                          </a:solidFill>
                          <a:effectLst/>
                          <a:latin typeface="Calibri" panose="020F0502020204030204" pitchFamily="34" charset="0"/>
                        </a:rPr>
                        <a:t>EC RIDEAU</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fr-FR" sz="1800" b="0" i="0" u="none" strike="noStrike" dirty="0">
                          <a:solidFill>
                            <a:srgbClr val="000000"/>
                          </a:solidFill>
                          <a:effectLst/>
                          <a:latin typeface="Calibri" panose="020F050202020403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27805201"/>
                  </a:ext>
                </a:extLst>
              </a:tr>
              <a:tr h="325291">
                <a:tc>
                  <a:txBody>
                    <a:bodyPr/>
                    <a:lstStyle/>
                    <a:p>
                      <a:pPr algn="ctr" fontAlgn="ctr"/>
                      <a:r>
                        <a:rPr lang="fr-FR" sz="1800" b="0" i="0" u="none" strike="noStrike" dirty="0">
                          <a:solidFill>
                            <a:srgbClr val="000000"/>
                          </a:solidFill>
                          <a:effectLst/>
                          <a:latin typeface="Calibri" panose="020F0502020204030204" pitchFamily="34" charset="0"/>
                        </a:rPr>
                        <a:t>EC DOT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fr-FR" sz="1800" b="0" i="0" u="none" strike="noStrike" dirty="0">
                          <a:solidFill>
                            <a:srgbClr val="000000"/>
                          </a:solidFill>
                          <a:effectLst/>
                          <a:latin typeface="Calibri" panose="020F050202020403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96657817"/>
                  </a:ext>
                </a:extLst>
              </a:tr>
              <a:tr h="314448">
                <a:tc>
                  <a:txBody>
                    <a:bodyPr/>
                    <a:lstStyle/>
                    <a:p>
                      <a:pPr algn="ctr" fontAlgn="ctr"/>
                      <a:r>
                        <a:rPr lang="fr-FR" sz="1800" b="0" i="0" u="none" strike="noStrike" dirty="0">
                          <a:solidFill>
                            <a:srgbClr val="000000"/>
                          </a:solidFill>
                          <a:effectLst/>
                          <a:latin typeface="Calibri" panose="020F0502020204030204" pitchFamily="34" charset="0"/>
                        </a:rPr>
                        <a:t>EAF CREPI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ctr"/>
                      <a:r>
                        <a:rPr lang="fr-FR" sz="1800" b="0" i="0" u="none" strike="noStrike" dirty="0">
                          <a:solidFill>
                            <a:srgbClr val="000000"/>
                          </a:solidFill>
                          <a:effectLst/>
                          <a:latin typeface="Calibri" panose="020F0502020204030204" pitchFamily="34"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922730369"/>
                  </a:ext>
                </a:extLst>
              </a:tr>
            </a:tbl>
          </a:graphicData>
        </a:graphic>
      </p:graphicFrame>
    </p:spTree>
    <p:extLst>
      <p:ext uri="{BB962C8B-B14F-4D97-AF65-F5344CB8AC3E}">
        <p14:creationId xmlns:p14="http://schemas.microsoft.com/office/powerpoint/2010/main" val="150002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dirty="0"/>
              <a:t>événement</a:t>
            </a:r>
          </a:p>
        </p:txBody>
      </p:sp>
      <p:sp>
        <p:nvSpPr>
          <p:cNvPr id="11" name="Rectangle 10">
            <a:extLst>
              <a:ext uri="{FF2B5EF4-FFF2-40B4-BE49-F238E27FC236}">
                <a16:creationId xmlns:a16="http://schemas.microsoft.com/office/drawing/2014/main" id="{50B015A0-9617-4D34-A44F-CC126615AB88}"/>
              </a:ext>
            </a:extLst>
          </p:cNvPr>
          <p:cNvSpPr/>
          <p:nvPr/>
        </p:nvSpPr>
        <p:spPr>
          <a:xfrm>
            <a:off x="199293" y="1180537"/>
            <a:ext cx="7120843" cy="1384995"/>
          </a:xfrm>
          <a:prstGeom prst="rect">
            <a:avLst/>
          </a:prstGeom>
        </p:spPr>
        <p:txBody>
          <a:bodyPr wrap="square">
            <a:spAutoFit/>
          </a:bodyPr>
          <a:lstStyle/>
          <a:p>
            <a:pPr algn="just"/>
            <a:r>
              <a:rPr lang="fr-FR" sz="1400" dirty="0">
                <a:latin typeface="Vinci Sans" panose="02000000000000000000" pitchFamily="2" charset="0"/>
              </a:rPr>
              <a:t>Les données reflètent  le cout moyen de la prestation et l’ACV pour chacun des produit appliqués avec une équipe de marquage type, comprenant 3 applicateurs, un attelage poids lourds, un fourgon de liaison et une machine d’application de type autoportée. L’étude comprend l’amenée, le repli et l’application de l’équipe sur un chantier situé à 30km de l’agence travaux. </a:t>
            </a:r>
          </a:p>
          <a:p>
            <a:pPr algn="just"/>
            <a:r>
              <a:rPr lang="fr-FR" sz="1400" dirty="0">
                <a:latin typeface="Vinci Sans" panose="02000000000000000000" pitchFamily="2" charset="0"/>
              </a:rPr>
              <a:t>Les coûts indiqués sont donnés à titre théorique afin de pouvoir comparer différentes technologies d’application. </a:t>
            </a:r>
          </a:p>
        </p:txBody>
      </p:sp>
      <p:graphicFrame>
        <p:nvGraphicFramePr>
          <p:cNvPr id="9" name="Graphique 8">
            <a:extLst>
              <a:ext uri="{FF2B5EF4-FFF2-40B4-BE49-F238E27FC236}">
                <a16:creationId xmlns:a16="http://schemas.microsoft.com/office/drawing/2014/main" id="{C031D1D9-60F0-49E1-A5B2-9F4A5C67F46F}"/>
              </a:ext>
            </a:extLst>
          </p:cNvPr>
          <p:cNvGraphicFramePr>
            <a:graphicFrameLocks noGrp="1"/>
          </p:cNvGraphicFramePr>
          <p:nvPr>
            <p:extLst>
              <p:ext uri="{D42A27DB-BD31-4B8C-83A1-F6EECF244321}">
                <p14:modId xmlns:p14="http://schemas.microsoft.com/office/powerpoint/2010/main" val="2174824145"/>
              </p:ext>
            </p:extLst>
          </p:nvPr>
        </p:nvGraphicFramePr>
        <p:xfrm>
          <a:off x="199293" y="2487538"/>
          <a:ext cx="5608675" cy="3533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phique 11">
            <a:extLst>
              <a:ext uri="{FF2B5EF4-FFF2-40B4-BE49-F238E27FC236}">
                <a16:creationId xmlns:a16="http://schemas.microsoft.com/office/drawing/2014/main" id="{7597A1BC-002F-4254-AC84-AF4D97FBEFE6}"/>
              </a:ext>
            </a:extLst>
          </p:cNvPr>
          <p:cNvGraphicFramePr>
            <a:graphicFrameLocks noGrp="1"/>
          </p:cNvGraphicFramePr>
          <p:nvPr>
            <p:extLst>
              <p:ext uri="{D42A27DB-BD31-4B8C-83A1-F6EECF244321}">
                <p14:modId xmlns:p14="http://schemas.microsoft.com/office/powerpoint/2010/main" val="3432552581"/>
              </p:ext>
            </p:extLst>
          </p:nvPr>
        </p:nvGraphicFramePr>
        <p:xfrm>
          <a:off x="6104315" y="2492896"/>
          <a:ext cx="5608675" cy="3533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au 3">
            <a:extLst>
              <a:ext uri="{FF2B5EF4-FFF2-40B4-BE49-F238E27FC236}">
                <a16:creationId xmlns:a16="http://schemas.microsoft.com/office/drawing/2014/main" id="{2259036A-DC55-42EF-A7EB-4612CC29DE2C}"/>
              </a:ext>
            </a:extLst>
          </p:cNvPr>
          <p:cNvGraphicFramePr>
            <a:graphicFrameLocks noGrp="1"/>
          </p:cNvGraphicFramePr>
          <p:nvPr>
            <p:extLst>
              <p:ext uri="{D42A27DB-BD31-4B8C-83A1-F6EECF244321}">
                <p14:modId xmlns:p14="http://schemas.microsoft.com/office/powerpoint/2010/main" val="447054909"/>
              </p:ext>
            </p:extLst>
          </p:nvPr>
        </p:nvGraphicFramePr>
        <p:xfrm>
          <a:off x="8112224" y="595158"/>
          <a:ext cx="3384742" cy="1384995"/>
        </p:xfrm>
        <a:graphic>
          <a:graphicData uri="http://schemas.openxmlformats.org/drawingml/2006/table">
            <a:tbl>
              <a:tblPr/>
              <a:tblGrid>
                <a:gridCol w="2304505">
                  <a:extLst>
                    <a:ext uri="{9D8B030D-6E8A-4147-A177-3AD203B41FA5}">
                      <a16:colId xmlns:a16="http://schemas.microsoft.com/office/drawing/2014/main" val="1272141525"/>
                    </a:ext>
                  </a:extLst>
                </a:gridCol>
                <a:gridCol w="1080237">
                  <a:extLst>
                    <a:ext uri="{9D8B030D-6E8A-4147-A177-3AD203B41FA5}">
                      <a16:colId xmlns:a16="http://schemas.microsoft.com/office/drawing/2014/main" val="826063363"/>
                    </a:ext>
                  </a:extLst>
                </a:gridCol>
              </a:tblGrid>
              <a:tr h="232122">
                <a:tc>
                  <a:txBody>
                    <a:bodyPr/>
                    <a:lstStyle/>
                    <a:p>
                      <a:pPr algn="ctr" fontAlgn="ctr"/>
                      <a:r>
                        <a:rPr lang="fr-FR" sz="1100" b="0" i="0" u="none" strike="noStrike" dirty="0">
                          <a:solidFill>
                            <a:srgbClr val="000000"/>
                          </a:solidFill>
                          <a:effectLst/>
                          <a:latin typeface="Calibri" panose="020F0502020204030204" pitchFamily="34" charset="0"/>
                        </a:rPr>
                        <a:t>Chimie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DUREE DE VIE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550675"/>
                  </a:ext>
                </a:extLst>
              </a:tr>
              <a:tr h="232122">
                <a:tc>
                  <a:txBody>
                    <a:bodyPr/>
                    <a:lstStyle/>
                    <a:p>
                      <a:pPr algn="ctr" fontAlgn="ctr"/>
                      <a:r>
                        <a:rPr lang="fr-FR" sz="1100" b="0" i="0" u="none" strike="noStrike" dirty="0">
                          <a:solidFill>
                            <a:srgbClr val="000000"/>
                          </a:solidFill>
                          <a:effectLst/>
                          <a:latin typeface="Calibri" panose="020F0502020204030204" pitchFamily="34" charset="0"/>
                        </a:rPr>
                        <a:t>PEINTURE WT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fr-FR" sz="1100" b="0" i="0" u="none" strike="noStrike" dirty="0">
                          <a:solidFill>
                            <a:srgbClr val="000000"/>
                          </a:solidFill>
                          <a:effectLst/>
                          <a:latin typeface="Calibri" panose="020F050202020403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46267559"/>
                  </a:ext>
                </a:extLst>
              </a:tr>
              <a:tr h="232122">
                <a:tc>
                  <a:txBody>
                    <a:bodyPr/>
                    <a:lstStyle/>
                    <a:p>
                      <a:pPr algn="ctr" fontAlgn="ctr"/>
                      <a:r>
                        <a:rPr lang="fr-FR" sz="1100" b="0" i="0" u="none" strike="noStrike" dirty="0">
                          <a:solidFill>
                            <a:srgbClr val="000000"/>
                          </a:solidFill>
                          <a:effectLst/>
                          <a:latin typeface="Calibri" panose="020F0502020204030204" pitchFamily="34" charset="0"/>
                        </a:rPr>
                        <a:t>PEINTURE H2O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fr-FR" sz="1100" b="0" i="0" u="none" strike="noStrike" dirty="0">
                          <a:solidFill>
                            <a:srgbClr val="000000"/>
                          </a:solidFill>
                          <a:effectLst/>
                          <a:latin typeface="Calibri" panose="020F050202020403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87281058"/>
                  </a:ext>
                </a:extLst>
              </a:tr>
              <a:tr h="232122">
                <a:tc>
                  <a:txBody>
                    <a:bodyPr/>
                    <a:lstStyle/>
                    <a:p>
                      <a:pPr algn="ctr" fontAlgn="ctr"/>
                      <a:r>
                        <a:rPr lang="fr-FR" sz="1100" b="0" i="0" u="none" strike="noStrike" dirty="0">
                          <a:solidFill>
                            <a:srgbClr val="000000"/>
                          </a:solidFill>
                          <a:effectLst/>
                          <a:latin typeface="Calibri" panose="020F0502020204030204" pitchFamily="34" charset="0"/>
                        </a:rPr>
                        <a:t>EC RIDEAU</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fr-FR" sz="1100" b="0" i="0" u="none" strike="noStrike" dirty="0">
                          <a:solidFill>
                            <a:srgbClr val="000000"/>
                          </a:solidFill>
                          <a:effectLst/>
                          <a:latin typeface="Calibri" panose="020F050202020403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27805201"/>
                  </a:ext>
                </a:extLst>
              </a:tr>
              <a:tr h="232122">
                <a:tc>
                  <a:txBody>
                    <a:bodyPr/>
                    <a:lstStyle/>
                    <a:p>
                      <a:pPr algn="ctr" fontAlgn="ctr"/>
                      <a:r>
                        <a:rPr lang="fr-FR" sz="1100" b="0" i="0" u="none" strike="noStrike" dirty="0">
                          <a:solidFill>
                            <a:srgbClr val="000000"/>
                          </a:solidFill>
                          <a:effectLst/>
                          <a:latin typeface="Calibri" panose="020F0502020204030204" pitchFamily="34" charset="0"/>
                        </a:rPr>
                        <a:t>EC DOT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fr-FR" sz="1100" b="0" i="0" u="none" strike="noStrike" dirty="0">
                          <a:solidFill>
                            <a:srgbClr val="000000"/>
                          </a:solidFill>
                          <a:effectLst/>
                          <a:latin typeface="Calibri" panose="020F050202020403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96657817"/>
                  </a:ext>
                </a:extLst>
              </a:tr>
              <a:tr h="224385">
                <a:tc>
                  <a:txBody>
                    <a:bodyPr/>
                    <a:lstStyle/>
                    <a:p>
                      <a:pPr algn="ctr" fontAlgn="ctr"/>
                      <a:r>
                        <a:rPr lang="fr-FR" sz="1100" b="0" i="0" u="none" strike="noStrike" dirty="0">
                          <a:solidFill>
                            <a:srgbClr val="000000"/>
                          </a:solidFill>
                          <a:effectLst/>
                          <a:latin typeface="Calibri" panose="020F0502020204030204" pitchFamily="34" charset="0"/>
                        </a:rPr>
                        <a:t>EAF CREPI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ctr"/>
                      <a:r>
                        <a:rPr lang="fr-FR" sz="1100" b="0" i="0" u="none" strike="noStrike" dirty="0">
                          <a:solidFill>
                            <a:srgbClr val="000000"/>
                          </a:solidFill>
                          <a:effectLst/>
                          <a:latin typeface="Calibri" panose="020F0502020204030204" pitchFamily="34"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922730369"/>
                  </a:ext>
                </a:extLst>
              </a:tr>
            </a:tbl>
          </a:graphicData>
        </a:graphic>
      </p:graphicFrame>
      <p:sp>
        <p:nvSpPr>
          <p:cNvPr id="10" name="Rectangle 9">
            <a:extLst>
              <a:ext uri="{FF2B5EF4-FFF2-40B4-BE49-F238E27FC236}">
                <a16:creationId xmlns:a16="http://schemas.microsoft.com/office/drawing/2014/main" id="{22A82B73-067D-4497-AFD2-BB42D0DFD247}"/>
              </a:ext>
            </a:extLst>
          </p:cNvPr>
          <p:cNvSpPr/>
          <p:nvPr/>
        </p:nvSpPr>
        <p:spPr>
          <a:xfrm>
            <a:off x="223516" y="83019"/>
            <a:ext cx="11017224" cy="584775"/>
          </a:xfrm>
          <a:prstGeom prst="rect">
            <a:avLst/>
          </a:prstGeom>
        </p:spPr>
        <p:txBody>
          <a:bodyPr wrap="square">
            <a:spAutoFit/>
          </a:bodyPr>
          <a:lstStyle/>
          <a:p>
            <a:pPr>
              <a:defRPr/>
            </a:pPr>
            <a:r>
              <a:rPr lang="fr-FR" sz="3200" b="1" dirty="0">
                <a:solidFill>
                  <a:srgbClr val="49C5B1"/>
                </a:solidFill>
                <a:latin typeface="Calibri" panose="020F0502020204030204" pitchFamily="34" charset="0"/>
              </a:rPr>
              <a:t>Fortes demandes des MOA français</a:t>
            </a:r>
          </a:p>
        </p:txBody>
      </p:sp>
      <p:sp>
        <p:nvSpPr>
          <p:cNvPr id="14" name="Espace réservé du texte 4">
            <a:extLst>
              <a:ext uri="{FF2B5EF4-FFF2-40B4-BE49-F238E27FC236}">
                <a16:creationId xmlns:a16="http://schemas.microsoft.com/office/drawing/2014/main" id="{081EDFD7-0F6D-46C3-8D7F-F4E73650397C}"/>
              </a:ext>
            </a:extLst>
          </p:cNvPr>
          <p:cNvSpPr txBox="1">
            <a:spLocks/>
          </p:cNvSpPr>
          <p:nvPr/>
        </p:nvSpPr>
        <p:spPr>
          <a:xfrm>
            <a:off x="332091" y="676023"/>
            <a:ext cx="7456097" cy="483425"/>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Tx/>
              <a:buNone/>
              <a:defRPr sz="32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990575" indent="-380990" algn="l" defTabSz="609585" rtl="0" eaLnBrk="1" latinLnBrk="0" hangingPunct="1">
              <a:spcBef>
                <a:spcPct val="20000"/>
              </a:spcBef>
              <a:buFont typeface="Arial"/>
              <a:buChar char="–"/>
              <a:defRPr sz="2667" kern="1200">
                <a:solidFill>
                  <a:schemeClr val="tx1"/>
                </a:solidFill>
                <a:latin typeface="Calibri" panose="020F0502020204030204" pitchFamily="34" charset="0"/>
                <a:ea typeface="+mn-ea"/>
                <a:cs typeface="Calibri" panose="020F0502020204030204" pitchFamily="34" charset="0"/>
              </a:defRPr>
            </a:lvl2pPr>
            <a:lvl3pPr marL="1523962" indent="-304792" algn="l" defTabSz="609585"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3pPr>
            <a:lvl4pPr marL="2133547" indent="-304792" algn="l" defTabSz="609585"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4pPr>
            <a:lvl5pPr marL="2743131" indent="-304792" algn="l" defTabSz="609585" rtl="0" eaLnBrk="1" latinLnBrk="0" hangingPunct="1">
              <a:spcBef>
                <a:spcPct val="20000"/>
              </a:spcBef>
              <a:buFont typeface="Arial"/>
              <a:buChar char="»"/>
              <a:defRPr sz="1867" kern="1200">
                <a:solidFill>
                  <a:schemeClr val="tx1"/>
                </a:solidFill>
                <a:latin typeface="Calibri" panose="020F0502020204030204" pitchFamily="34" charset="0"/>
                <a:ea typeface="+mn-ea"/>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buFont typeface="Wingdings" panose="05000000000000000000" pitchFamily="2" charset="2"/>
              <a:buChar char="q"/>
            </a:pPr>
            <a:r>
              <a:rPr lang="fr-FR" sz="2800" b="1" dirty="0">
                <a:latin typeface="Vinci Sans" pitchFamily="50" charset="0"/>
              </a:rPr>
              <a:t>Politiques durables de marquage </a:t>
            </a:r>
          </a:p>
        </p:txBody>
      </p:sp>
    </p:spTree>
    <p:extLst>
      <p:ext uri="{BB962C8B-B14F-4D97-AF65-F5344CB8AC3E}">
        <p14:creationId xmlns:p14="http://schemas.microsoft.com/office/powerpoint/2010/main" val="209629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dirty="0"/>
              <a:t>événement</a:t>
            </a:r>
          </a:p>
        </p:txBody>
      </p:sp>
      <p:graphicFrame>
        <p:nvGraphicFramePr>
          <p:cNvPr id="8" name="Graphique 7">
            <a:extLst>
              <a:ext uri="{FF2B5EF4-FFF2-40B4-BE49-F238E27FC236}">
                <a16:creationId xmlns:a16="http://schemas.microsoft.com/office/drawing/2014/main" id="{69277655-CCEE-4C58-9BC5-79298BB4B06E}"/>
              </a:ext>
            </a:extLst>
          </p:cNvPr>
          <p:cNvGraphicFramePr>
            <a:graphicFrameLocks noGrp="1"/>
          </p:cNvGraphicFramePr>
          <p:nvPr>
            <p:extLst>
              <p:ext uri="{D42A27DB-BD31-4B8C-83A1-F6EECF244321}">
                <p14:modId xmlns:p14="http://schemas.microsoft.com/office/powerpoint/2010/main" val="477891149"/>
              </p:ext>
            </p:extLst>
          </p:nvPr>
        </p:nvGraphicFramePr>
        <p:xfrm>
          <a:off x="129490" y="2204864"/>
          <a:ext cx="5753235" cy="39405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a:extLst>
              <a:ext uri="{FF2B5EF4-FFF2-40B4-BE49-F238E27FC236}">
                <a16:creationId xmlns:a16="http://schemas.microsoft.com/office/drawing/2014/main" id="{3D4297CB-191F-46C0-9D63-15D99A503AE2}"/>
              </a:ext>
            </a:extLst>
          </p:cNvPr>
          <p:cNvGraphicFramePr>
            <a:graphicFrameLocks noGrp="1"/>
          </p:cNvGraphicFramePr>
          <p:nvPr>
            <p:extLst/>
          </p:nvPr>
        </p:nvGraphicFramePr>
        <p:xfrm>
          <a:off x="6240016" y="2204864"/>
          <a:ext cx="5769322" cy="394054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50B015A0-9617-4D34-A44F-CC126615AB88}"/>
              </a:ext>
            </a:extLst>
          </p:cNvPr>
          <p:cNvSpPr/>
          <p:nvPr/>
        </p:nvSpPr>
        <p:spPr>
          <a:xfrm>
            <a:off x="199293" y="1180537"/>
            <a:ext cx="11810045" cy="1015663"/>
          </a:xfrm>
          <a:prstGeom prst="rect">
            <a:avLst/>
          </a:prstGeom>
        </p:spPr>
        <p:txBody>
          <a:bodyPr wrap="square">
            <a:spAutoFit/>
          </a:bodyPr>
          <a:lstStyle/>
          <a:p>
            <a:pPr algn="just"/>
            <a:r>
              <a:rPr lang="fr-FR" sz="1200" dirty="0">
                <a:latin typeface="Vinci Sans" panose="02000000000000000000" pitchFamily="2" charset="0"/>
              </a:rPr>
              <a:t>Étude réalisée à partir d’une politique de marquage de 10 ans correspondant à la durée de vie de la couche de roulement comprenant les renouvellements de marquage (entretien et balisage) avec une fréquence déterminée selon l’implantation du marquage et  la chimie du produit de marquage. Selon les cas, la prestation peut combiner plusieurs technologies. </a:t>
            </a:r>
          </a:p>
          <a:p>
            <a:pPr algn="just"/>
            <a:r>
              <a:rPr lang="fr-FR" sz="1200" dirty="0">
                <a:latin typeface="Vinci Sans" panose="02000000000000000000" pitchFamily="2" charset="0"/>
              </a:rPr>
              <a:t>Les données reflètent  le cout moyen de la prestation et l’ACV pour chacun des produit appliqués avec une équipe de marquage type, comprenant 3 applicateurs, un attelage poids lourds, un fourgon de liaison et une machine d’application de type autoportée. L’étude comprend l’amenée, le repli et l’application de l’équipe sur un chantier situé à 30km de l’agence travaux. </a:t>
            </a:r>
          </a:p>
          <a:p>
            <a:pPr algn="just"/>
            <a:r>
              <a:rPr lang="fr-FR" sz="1200" dirty="0">
                <a:latin typeface="Vinci Sans" panose="02000000000000000000" pitchFamily="2" charset="0"/>
              </a:rPr>
              <a:t>Les coûts indiqués sont donnés à titre théorique afin de pouvoir comparer différentes technologies d’application. </a:t>
            </a:r>
          </a:p>
        </p:txBody>
      </p:sp>
      <p:sp>
        <p:nvSpPr>
          <p:cNvPr id="9" name="Espace réservé du texte 4">
            <a:extLst>
              <a:ext uri="{FF2B5EF4-FFF2-40B4-BE49-F238E27FC236}">
                <a16:creationId xmlns:a16="http://schemas.microsoft.com/office/drawing/2014/main" id="{785EE83B-1AD0-4DB9-AF18-F45BEDBE939D}"/>
              </a:ext>
            </a:extLst>
          </p:cNvPr>
          <p:cNvSpPr txBox="1">
            <a:spLocks/>
          </p:cNvSpPr>
          <p:nvPr/>
        </p:nvSpPr>
        <p:spPr>
          <a:xfrm>
            <a:off x="332091" y="676023"/>
            <a:ext cx="7456097" cy="483425"/>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Tx/>
              <a:buNone/>
              <a:defRPr sz="32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990575" indent="-380990" algn="l" defTabSz="609585" rtl="0" eaLnBrk="1" latinLnBrk="0" hangingPunct="1">
              <a:spcBef>
                <a:spcPct val="20000"/>
              </a:spcBef>
              <a:buFont typeface="Arial"/>
              <a:buChar char="–"/>
              <a:defRPr sz="2667" kern="1200">
                <a:solidFill>
                  <a:schemeClr val="tx1"/>
                </a:solidFill>
                <a:latin typeface="Calibri" panose="020F0502020204030204" pitchFamily="34" charset="0"/>
                <a:ea typeface="+mn-ea"/>
                <a:cs typeface="Calibri" panose="020F0502020204030204" pitchFamily="34" charset="0"/>
              </a:defRPr>
            </a:lvl2pPr>
            <a:lvl3pPr marL="1523962" indent="-304792" algn="l" defTabSz="609585"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3pPr>
            <a:lvl4pPr marL="2133547" indent="-304792" algn="l" defTabSz="609585"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4pPr>
            <a:lvl5pPr marL="2743131" indent="-304792" algn="l" defTabSz="609585" rtl="0" eaLnBrk="1" latinLnBrk="0" hangingPunct="1">
              <a:spcBef>
                <a:spcPct val="20000"/>
              </a:spcBef>
              <a:buFont typeface="Arial"/>
              <a:buChar char="»"/>
              <a:defRPr sz="1867" kern="1200">
                <a:solidFill>
                  <a:schemeClr val="tx1"/>
                </a:solidFill>
                <a:latin typeface="Calibri" panose="020F0502020204030204" pitchFamily="34" charset="0"/>
                <a:ea typeface="+mn-ea"/>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buFont typeface="Wingdings" panose="05000000000000000000" pitchFamily="2" charset="2"/>
              <a:buChar char="q"/>
            </a:pPr>
            <a:r>
              <a:rPr lang="fr-FR" sz="2800" b="1" dirty="0">
                <a:latin typeface="Vinci Sans" pitchFamily="50" charset="0"/>
              </a:rPr>
              <a:t>Politiques durables de marquage </a:t>
            </a:r>
          </a:p>
        </p:txBody>
      </p:sp>
      <p:sp>
        <p:nvSpPr>
          <p:cNvPr id="12" name="Rectangle 11">
            <a:extLst>
              <a:ext uri="{FF2B5EF4-FFF2-40B4-BE49-F238E27FC236}">
                <a16:creationId xmlns:a16="http://schemas.microsoft.com/office/drawing/2014/main" id="{31CF30F7-4C8E-4C29-B496-047BA4E774C9}"/>
              </a:ext>
            </a:extLst>
          </p:cNvPr>
          <p:cNvSpPr/>
          <p:nvPr/>
        </p:nvSpPr>
        <p:spPr>
          <a:xfrm>
            <a:off x="223516" y="83019"/>
            <a:ext cx="11017224" cy="584775"/>
          </a:xfrm>
          <a:prstGeom prst="rect">
            <a:avLst/>
          </a:prstGeom>
        </p:spPr>
        <p:txBody>
          <a:bodyPr wrap="square">
            <a:spAutoFit/>
          </a:bodyPr>
          <a:lstStyle/>
          <a:p>
            <a:pPr>
              <a:defRPr/>
            </a:pPr>
            <a:r>
              <a:rPr lang="fr-FR" sz="3200" b="1" dirty="0">
                <a:solidFill>
                  <a:srgbClr val="49C5B1"/>
                </a:solidFill>
                <a:latin typeface="Calibri" panose="020F0502020204030204" pitchFamily="34" charset="0"/>
              </a:rPr>
              <a:t>Fortes demandes des MOA français</a:t>
            </a:r>
          </a:p>
        </p:txBody>
      </p:sp>
      <p:graphicFrame>
        <p:nvGraphicFramePr>
          <p:cNvPr id="13" name="Tableau 12">
            <a:extLst>
              <a:ext uri="{FF2B5EF4-FFF2-40B4-BE49-F238E27FC236}">
                <a16:creationId xmlns:a16="http://schemas.microsoft.com/office/drawing/2014/main" id="{765254DE-B467-4F8D-A336-069D9C057485}"/>
              </a:ext>
            </a:extLst>
          </p:cNvPr>
          <p:cNvGraphicFramePr>
            <a:graphicFrameLocks noGrp="1"/>
          </p:cNvGraphicFramePr>
          <p:nvPr>
            <p:extLst>
              <p:ext uri="{D42A27DB-BD31-4B8C-83A1-F6EECF244321}">
                <p14:modId xmlns:p14="http://schemas.microsoft.com/office/powerpoint/2010/main" val="1457462151"/>
              </p:ext>
            </p:extLst>
          </p:nvPr>
        </p:nvGraphicFramePr>
        <p:xfrm>
          <a:off x="8472264" y="62168"/>
          <a:ext cx="2984500" cy="1136650"/>
        </p:xfrm>
        <a:graphic>
          <a:graphicData uri="http://schemas.openxmlformats.org/drawingml/2006/table">
            <a:tbl>
              <a:tblPr/>
              <a:tblGrid>
                <a:gridCol w="2032000">
                  <a:extLst>
                    <a:ext uri="{9D8B030D-6E8A-4147-A177-3AD203B41FA5}">
                      <a16:colId xmlns:a16="http://schemas.microsoft.com/office/drawing/2014/main" val="1272141525"/>
                    </a:ext>
                  </a:extLst>
                </a:gridCol>
                <a:gridCol w="952500">
                  <a:extLst>
                    <a:ext uri="{9D8B030D-6E8A-4147-A177-3AD203B41FA5}">
                      <a16:colId xmlns:a16="http://schemas.microsoft.com/office/drawing/2014/main" val="826063363"/>
                    </a:ext>
                  </a:extLst>
                </a:gridCol>
              </a:tblGrid>
              <a:tr h="190500">
                <a:tc>
                  <a:txBody>
                    <a:bodyPr/>
                    <a:lstStyle/>
                    <a:p>
                      <a:pPr algn="ctr" fontAlgn="ctr"/>
                      <a:r>
                        <a:rPr lang="fr-FR" sz="1100" b="0" i="0" u="none" strike="noStrike" dirty="0">
                          <a:solidFill>
                            <a:srgbClr val="000000"/>
                          </a:solidFill>
                          <a:effectLst/>
                          <a:latin typeface="Calibri" panose="020F0502020204030204" pitchFamily="34" charset="0"/>
                        </a:rPr>
                        <a:t>Chimie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DUREE DE VIE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550675"/>
                  </a:ext>
                </a:extLst>
              </a:tr>
              <a:tr h="190500">
                <a:tc>
                  <a:txBody>
                    <a:bodyPr/>
                    <a:lstStyle/>
                    <a:p>
                      <a:pPr algn="ctr" fontAlgn="ctr"/>
                      <a:r>
                        <a:rPr lang="fr-FR" sz="1100" b="0" i="0" u="none" strike="noStrike" dirty="0">
                          <a:solidFill>
                            <a:srgbClr val="000000"/>
                          </a:solidFill>
                          <a:effectLst/>
                          <a:latin typeface="Calibri" panose="020F0502020204030204" pitchFamily="34" charset="0"/>
                        </a:rPr>
                        <a:t>PEINTURE WT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fr-FR" sz="1100" b="0" i="0" u="none" strike="noStrike" dirty="0">
                          <a:solidFill>
                            <a:srgbClr val="000000"/>
                          </a:solidFill>
                          <a:effectLst/>
                          <a:latin typeface="Calibri" panose="020F050202020403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46267559"/>
                  </a:ext>
                </a:extLst>
              </a:tr>
              <a:tr h="190500">
                <a:tc>
                  <a:txBody>
                    <a:bodyPr/>
                    <a:lstStyle/>
                    <a:p>
                      <a:pPr algn="ctr" fontAlgn="ctr"/>
                      <a:r>
                        <a:rPr lang="fr-FR" sz="1100" b="0" i="0" u="none" strike="noStrike" dirty="0">
                          <a:solidFill>
                            <a:srgbClr val="000000"/>
                          </a:solidFill>
                          <a:effectLst/>
                          <a:latin typeface="Calibri" panose="020F0502020204030204" pitchFamily="34" charset="0"/>
                        </a:rPr>
                        <a:t>PEINTURE H2O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fr-FR" sz="1100" b="0" i="0" u="none" strike="noStrike" dirty="0">
                          <a:solidFill>
                            <a:srgbClr val="000000"/>
                          </a:solidFill>
                          <a:effectLst/>
                          <a:latin typeface="Calibri" panose="020F050202020403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87281058"/>
                  </a:ext>
                </a:extLst>
              </a:tr>
              <a:tr h="190500">
                <a:tc>
                  <a:txBody>
                    <a:bodyPr/>
                    <a:lstStyle/>
                    <a:p>
                      <a:pPr algn="ctr" fontAlgn="ctr"/>
                      <a:r>
                        <a:rPr lang="fr-FR" sz="1100" b="0" i="0" u="none" strike="noStrike" dirty="0">
                          <a:solidFill>
                            <a:srgbClr val="000000"/>
                          </a:solidFill>
                          <a:effectLst/>
                          <a:latin typeface="Calibri" panose="020F0502020204030204" pitchFamily="34" charset="0"/>
                        </a:rPr>
                        <a:t>EC RIDEAU</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fr-FR" sz="1100" b="0" i="0" u="none" strike="noStrike" dirty="0">
                          <a:solidFill>
                            <a:srgbClr val="000000"/>
                          </a:solidFill>
                          <a:effectLst/>
                          <a:latin typeface="Calibri" panose="020F050202020403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27805201"/>
                  </a:ext>
                </a:extLst>
              </a:tr>
              <a:tr h="190500">
                <a:tc>
                  <a:txBody>
                    <a:bodyPr/>
                    <a:lstStyle/>
                    <a:p>
                      <a:pPr algn="ctr" fontAlgn="ctr"/>
                      <a:r>
                        <a:rPr lang="fr-FR" sz="1100" b="0" i="0" u="none" strike="noStrike" dirty="0">
                          <a:solidFill>
                            <a:srgbClr val="000000"/>
                          </a:solidFill>
                          <a:effectLst/>
                          <a:latin typeface="Calibri" panose="020F0502020204030204" pitchFamily="34" charset="0"/>
                        </a:rPr>
                        <a:t>EC DOT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fr-FR" sz="1100" b="0" i="0" u="none" strike="noStrike" dirty="0">
                          <a:solidFill>
                            <a:srgbClr val="000000"/>
                          </a:solidFill>
                          <a:effectLst/>
                          <a:latin typeface="Calibri" panose="020F050202020403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96657817"/>
                  </a:ext>
                </a:extLst>
              </a:tr>
              <a:tr h="184150">
                <a:tc>
                  <a:txBody>
                    <a:bodyPr/>
                    <a:lstStyle/>
                    <a:p>
                      <a:pPr algn="ctr" fontAlgn="ctr"/>
                      <a:r>
                        <a:rPr lang="fr-FR" sz="1100" b="0" i="0" u="none" strike="noStrike" dirty="0">
                          <a:solidFill>
                            <a:srgbClr val="000000"/>
                          </a:solidFill>
                          <a:effectLst/>
                          <a:latin typeface="Calibri" panose="020F0502020204030204" pitchFamily="34" charset="0"/>
                        </a:rPr>
                        <a:t>EAF CREPI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ctr"/>
                      <a:r>
                        <a:rPr lang="fr-FR" sz="1100" b="0" i="0" u="none" strike="noStrike" dirty="0">
                          <a:solidFill>
                            <a:srgbClr val="000000"/>
                          </a:solidFill>
                          <a:effectLst/>
                          <a:latin typeface="Calibri" panose="020F0502020204030204" pitchFamily="34"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922730369"/>
                  </a:ext>
                </a:extLst>
              </a:tr>
            </a:tbl>
          </a:graphicData>
        </a:graphic>
      </p:graphicFrame>
    </p:spTree>
    <p:extLst>
      <p:ext uri="{BB962C8B-B14F-4D97-AF65-F5344CB8AC3E}">
        <p14:creationId xmlns:p14="http://schemas.microsoft.com/office/powerpoint/2010/main" val="349422750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17880</TotalTime>
  <Words>1520</Words>
  <Application>Microsoft Office PowerPoint</Application>
  <PresentationFormat>Grand écran</PresentationFormat>
  <Paragraphs>185</Paragraphs>
  <Slides>16</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Vinci Sans</vt:lpstr>
      <vt:lpstr>Vinci Sans Light</vt:lpstr>
      <vt:lpstr>Wingdings</vt:lpstr>
      <vt:lpstr>Thème Office</vt:lpstr>
      <vt:lpstr>Journée "Peinture à l’eau"  Retour d'expériences d'un applicateur   Fréderic FERE  17/09/2019  </vt:lpstr>
      <vt:lpstr>Notre métier Répondre à vos besoins en matière d’infrastructure et d’équipements de la route  Nos moyens et atouts 8 agences et 34 centres de travaux répartis sur la France.  Nos prestations Signalisation verticale, Dispositifs de retenue, Balisage de chantier, Marquage routier, Clôture  autoroutière, Ouvrages en béton extrudé et chaussée béton, Revêtement haute adhérence, Aménagement urbain,…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APPLIQUER UNE PEINTURE ROUTIÈRE  À L’EAU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MICHAUX Gauthier</dc:creator>
  <cp:lastModifiedBy>FERE Frédéric</cp:lastModifiedBy>
  <cp:revision>125</cp:revision>
  <dcterms:created xsi:type="dcterms:W3CDTF">2019-05-16T06:58:55Z</dcterms:created>
  <dcterms:modified xsi:type="dcterms:W3CDTF">2019-09-17T04:36:56Z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2a09c5-6e26-4737-a926-47ef1ab198ae_Enabled">
    <vt:lpwstr>True</vt:lpwstr>
  </property>
  <property fmtid="{D5CDD505-2E9C-101B-9397-08002B2CF9AE}" pid="3" name="MSIP_Label_e72a09c5-6e26-4737-a926-47ef1ab198ae_SiteId">
    <vt:lpwstr>1f816a84-7aa6-4a56-b22a-7b3452fa8681</vt:lpwstr>
  </property>
  <property fmtid="{D5CDD505-2E9C-101B-9397-08002B2CF9AE}" pid="4" name="MSIP_Label_e72a09c5-6e26-4737-a926-47ef1ab198ae_Owner">
    <vt:lpwstr>gauthier.michaux@spw.wallonie.be</vt:lpwstr>
  </property>
  <property fmtid="{D5CDD505-2E9C-101B-9397-08002B2CF9AE}" pid="5" name="MSIP_Label_e72a09c5-6e26-4737-a926-47ef1ab198ae_SetDate">
    <vt:lpwstr>2019-08-26T09:23:49.9623557Z</vt:lpwstr>
  </property>
  <property fmtid="{D5CDD505-2E9C-101B-9397-08002B2CF9AE}" pid="6" name="MSIP_Label_e72a09c5-6e26-4737-a926-47ef1ab198ae_Name">
    <vt:lpwstr>Confidentiel</vt:lpwstr>
  </property>
  <property fmtid="{D5CDD505-2E9C-101B-9397-08002B2CF9AE}" pid="7" name="MSIP_Label_e72a09c5-6e26-4737-a926-47ef1ab198ae_Application">
    <vt:lpwstr>Microsoft Azure Information Protection</vt:lpwstr>
  </property>
  <property fmtid="{D5CDD505-2E9C-101B-9397-08002B2CF9AE}" pid="8" name="MSIP_Label_e72a09c5-6e26-4737-a926-47ef1ab198ae_ActionId">
    <vt:lpwstr>3b1e44c1-89df-46dd-9a18-9aa7d29c9c6b</vt:lpwstr>
  </property>
  <property fmtid="{D5CDD505-2E9C-101B-9397-08002B2CF9AE}" pid="9" name="MSIP_Label_e72a09c5-6e26-4737-a926-47ef1ab198ae_Extended_MSFT_Method">
    <vt:lpwstr>Automatic</vt:lpwstr>
  </property>
  <property fmtid="{D5CDD505-2E9C-101B-9397-08002B2CF9AE}" pid="10" name="Sensitivity">
    <vt:lpwstr>Confidentiel</vt:lpwstr>
  </property>
</Properties>
</file>