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34"/>
  </p:notesMasterIdLst>
  <p:handoutMasterIdLst>
    <p:handoutMasterId r:id="rId35"/>
  </p:handoutMasterIdLst>
  <p:sldIdLst>
    <p:sldId id="485" r:id="rId2"/>
    <p:sldId id="488" r:id="rId3"/>
    <p:sldId id="529" r:id="rId4"/>
    <p:sldId id="489" r:id="rId5"/>
    <p:sldId id="490" r:id="rId6"/>
    <p:sldId id="486" r:id="rId7"/>
    <p:sldId id="516" r:id="rId8"/>
    <p:sldId id="492" r:id="rId9"/>
    <p:sldId id="535" r:id="rId10"/>
    <p:sldId id="536" r:id="rId11"/>
    <p:sldId id="518" r:id="rId12"/>
    <p:sldId id="519" r:id="rId13"/>
    <p:sldId id="520" r:id="rId14"/>
    <p:sldId id="522" r:id="rId15"/>
    <p:sldId id="523" r:id="rId16"/>
    <p:sldId id="545" r:id="rId17"/>
    <p:sldId id="539" r:id="rId18"/>
    <p:sldId id="487" r:id="rId19"/>
    <p:sldId id="498" r:id="rId20"/>
    <p:sldId id="493" r:id="rId21"/>
    <p:sldId id="497" r:id="rId22"/>
    <p:sldId id="494" r:id="rId23"/>
    <p:sldId id="495" r:id="rId24"/>
    <p:sldId id="496" r:id="rId25"/>
    <p:sldId id="499" r:id="rId26"/>
    <p:sldId id="500" r:id="rId27"/>
    <p:sldId id="501" r:id="rId28"/>
    <p:sldId id="551" r:id="rId29"/>
    <p:sldId id="552" r:id="rId30"/>
    <p:sldId id="502" r:id="rId31"/>
    <p:sldId id="544" r:id="rId32"/>
    <p:sldId id="503" r:id="rId33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>
      <p:cViewPr varScale="1">
        <p:scale>
          <a:sx n="88" d="100"/>
          <a:sy n="88" d="100"/>
        </p:scale>
        <p:origin x="35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png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2F5B-742B-410C-86AA-12FE0FD0D2E0}" type="datetimeFigureOut">
              <a:rPr lang="fr-BE" smtClean="0"/>
              <a:pPr/>
              <a:t>17-09-19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D65E-EE7A-4229-8858-0F394FA6310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9729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DA0980DB-F968-4E16-83DC-7E57E59D4C0F}" type="datetimeFigureOut">
              <a:rPr lang="fr-BE" smtClean="0"/>
              <a:pPr/>
              <a:t>17-09-19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9B9B8F78-0E62-45B0-B8F0-287094A40530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6737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CC028-33DD-4E85-AB51-914B3EAB8CE2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4713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A90DF-1686-4476-A81D-D05DA0CC4BBB}" type="slidenum">
              <a:rPr lang="en-GB" altLang="fr-FR"/>
              <a:pPr/>
              <a:t>24</a:t>
            </a:fld>
            <a:endParaRPr lang="en-GB" altLang="fr-FR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56925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A91F1-2DD0-4771-BCF0-C1F819E6081A}" type="slidenum">
              <a:rPr lang="en-GB" altLang="fr-FR"/>
              <a:pPr/>
              <a:t>25</a:t>
            </a:fld>
            <a:endParaRPr lang="en-GB" altLang="fr-FR" dirty="0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606602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B5BEF-7265-40D5-B3B8-A58478F4617C}" type="slidenum">
              <a:rPr lang="en-GB" altLang="fr-FR"/>
              <a:pPr/>
              <a:t>26</a:t>
            </a:fld>
            <a:endParaRPr lang="en-GB" altLang="fr-FR" dirty="0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075405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CFB35-A3F0-47E0-A23A-582ECB77C0AA}" type="slidenum">
              <a:rPr lang="en-GB" altLang="fr-FR"/>
              <a:pPr/>
              <a:t>31</a:t>
            </a:fld>
            <a:endParaRPr lang="en-GB" altLang="fr-FR" dirty="0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6383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03891-1D39-4934-8E82-068A4EB3EDC5}" type="slidenum">
              <a:rPr lang="en-GB" altLang="fr-FR"/>
              <a:pPr/>
              <a:t>2</a:t>
            </a:fld>
            <a:endParaRPr lang="en-GB" altLang="fr-FR" dirty="0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11197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6E468-A0B4-4F6B-B494-B43542DB94E5}" type="slidenum">
              <a:rPr lang="en-GB" altLang="fr-FR"/>
              <a:pPr/>
              <a:t>4</a:t>
            </a:fld>
            <a:endParaRPr lang="en-GB" altLang="fr-FR" dirty="0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42307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0032B-1099-41A7-A4AF-303001AB2C31}" type="slidenum">
              <a:rPr lang="en-GB" altLang="fr-FR"/>
              <a:pPr/>
              <a:t>8</a:t>
            </a:fld>
            <a:endParaRPr lang="en-GB" altLang="fr-FR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3450" y="515938"/>
            <a:ext cx="4567238" cy="2570162"/>
          </a:xfrm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035" y="3261526"/>
            <a:ext cx="6593041" cy="2885977"/>
          </a:xfrm>
        </p:spPr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31308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21298-6AE6-4CA2-949C-445981545BFB}" type="slidenum">
              <a:rPr lang="en-GB" altLang="fr-FR"/>
              <a:pPr/>
              <a:t>19</a:t>
            </a:fld>
            <a:endParaRPr lang="en-GB" altLang="fr-FR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9252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1AF88-FE0C-4EB6-B44B-ADEBF2BC7DFE}" type="slidenum">
              <a:rPr lang="en-GB" altLang="fr-FR"/>
              <a:pPr/>
              <a:t>20</a:t>
            </a:fld>
            <a:endParaRPr lang="en-GB" altLang="fr-FR" dirty="0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56279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4B854-3CD9-489F-BCE0-179B1BA33E31}" type="slidenum">
              <a:rPr lang="en-GB" altLang="fr-FR"/>
              <a:pPr/>
              <a:t>21</a:t>
            </a:fld>
            <a:endParaRPr lang="en-GB" altLang="fr-FR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36140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C8935-BFB0-4ADC-8337-15A75372AB57}" type="slidenum">
              <a:rPr lang="en-GB" altLang="fr-FR"/>
              <a:pPr/>
              <a:t>22</a:t>
            </a:fld>
            <a:endParaRPr lang="en-GB" altLang="fr-FR" dirty="0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410112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FF4CB-A282-47B7-847C-0BB319DAE524}" type="slidenum">
              <a:rPr lang="en-GB" altLang="fr-FR"/>
              <a:pPr/>
              <a:t>23</a:t>
            </a:fld>
            <a:endParaRPr lang="en-GB" altLang="fr-FR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0643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5850269" cy="1836101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-1" y="5664000"/>
            <a:ext cx="4475545" cy="12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16485" y="2515565"/>
            <a:ext cx="9414104" cy="1605024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49C5B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230589" y="612735"/>
            <a:ext cx="961411" cy="12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9123104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50973924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8320459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colo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4994400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lIns="121895" tIns="121895" rIns="121895" bIns="12189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121894" tIns="121894" rIns="121894" bIns="121894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772000" y="772003"/>
            <a:ext cx="72400" cy="900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895" tIns="121895" rIns="121895" bIns="12189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72648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de-D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8AA94-026F-4740-9472-5031160C124B}" type="slidenum">
              <a:rPr lang="fr-FR" smtClean="0">
                <a:latin typeface="Calibri" panose="020F0502020204030204" pitchFamily="34" charset="0"/>
              </a:rPr>
              <a:pPr>
                <a:defRPr/>
              </a:pPr>
              <a:t>‹N°›</a:t>
            </a:fld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5074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7447"/>
            <a:ext cx="10972800" cy="144655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400">
                <a:solidFill>
                  <a:srgbClr val="1C32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2000">
                <a:solidFill>
                  <a:srgbClr val="1C32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1800">
                <a:solidFill>
                  <a:srgbClr val="1C32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600">
                <a:solidFill>
                  <a:srgbClr val="1C32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600">
                <a:solidFill>
                  <a:srgbClr val="1C32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09600" y="331169"/>
            <a:ext cx="9297285" cy="43088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1C32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fr-BE" dirty="0"/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 flipV="1">
            <a:off x="609600" y="908720"/>
            <a:ext cx="10972800" cy="5680"/>
          </a:xfrm>
          <a:prstGeom prst="line">
            <a:avLst/>
          </a:prstGeom>
          <a:noFill/>
          <a:ln w="15875">
            <a:solidFill>
              <a:srgbClr val="1C325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00438"/>
            <a:ext cx="3182144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 smtClean="0"/>
              <a:t>Date</a:t>
            </a:r>
            <a:endParaRPr lang="fr-BE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00438"/>
            <a:ext cx="38608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- CONFIDENTIAL -</a:t>
            </a:r>
            <a:endParaRPr lang="fr-BE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00438"/>
            <a:ext cx="28448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D3AE0-FB8A-4915-B100-4144755AAF93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010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57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3632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914400" y="1905000"/>
            <a:ext cx="10363200" cy="41148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14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C06B25A-079F-4755-BD65-629C78B87BC7}" type="slidenum">
              <a:rPr lang="en-GB" altLang="fr-FR"/>
              <a:pPr/>
              <a:t>‹N°›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376643325"/>
      </p:ext>
    </p:extLst>
  </p:cSld>
  <p:clrMapOvr>
    <a:masterClrMapping/>
  </p:clrMapOvr>
  <p:transition>
    <p:split orient="vert"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3632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1905000"/>
            <a:ext cx="5080000" cy="4114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080000" cy="4114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914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BB1DB6C-65CC-4C6B-8FE7-B9588D7691DD}" type="slidenum">
              <a:rPr lang="en-GB" altLang="fr-FR"/>
              <a:pPr/>
              <a:t>‹N°›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3358723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92871127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48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0163930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5736" y="1200151"/>
            <a:ext cx="4988664" cy="339407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032136" cy="339407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8665203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159016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00819107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444404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8900325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9422153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38909" y="274639"/>
            <a:ext cx="104908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8909" y="1600201"/>
            <a:ext cx="10490827" cy="430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7791433-DE50-4973-8994-9A3838F861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92000" y="6538000"/>
            <a:ext cx="1600000" cy="320000"/>
          </a:xfrm>
          <a:prstGeom prst="rect">
            <a:avLst/>
          </a:prstGeom>
          <a:solidFill>
            <a:srgbClr val="49C5B1"/>
          </a:solidFill>
          <a:ln>
            <a:noFill/>
          </a:ln>
          <a:extLst/>
        </p:spPr>
        <p:txBody>
          <a:bodyPr/>
          <a:lstStyle/>
          <a:p>
            <a:endParaRPr lang="fr-FR" sz="4267" dirty="0">
              <a:solidFill>
                <a:srgbClr val="6CD0C0"/>
              </a:solidFill>
            </a:endParaRPr>
          </a:p>
        </p:txBody>
      </p:sp>
      <p:sp>
        <p:nvSpPr>
          <p:cNvPr id="15" name="ZoneTexte 12">
            <a:extLst>
              <a:ext uri="{FF2B5EF4-FFF2-40B4-BE49-F238E27FC236}">
                <a16:creationId xmlns:a16="http://schemas.microsoft.com/office/drawing/2014/main" id="{7C19693F-C9FA-42E6-AF6C-6A124D6AD6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2085" y="6502830"/>
            <a:ext cx="54399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public de Wallonie</a:t>
            </a:r>
            <a:r>
              <a:rPr lang="fr-FR" sz="1600" b="1" dirty="0">
                <a:solidFill>
                  <a:srgbClr val="002D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kern="1200" dirty="0">
                <a:solidFill>
                  <a:srgbClr val="49C5B1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mobilité infrastructures</a:t>
            </a:r>
            <a:endParaRPr lang="fr-FR" sz="1600" b="1" dirty="0">
              <a:solidFill>
                <a:srgbClr val="49C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A2A66E-6A95-43AE-9D85-178BD5FA0F5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62"/>
            <a:ext cx="2479807" cy="7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9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ransition>
    <p:randomBar/>
  </p:transition>
  <p:txStyles>
    <p:titleStyle>
      <a:lvl1pPr algn="l" defTabSz="609585" rtl="0" eaLnBrk="1" latinLnBrk="0" hangingPunct="1">
        <a:spcBef>
          <a:spcPct val="0"/>
        </a:spcBef>
        <a:buNone/>
        <a:defRPr sz="3733" b="1" kern="1200">
          <a:solidFill>
            <a:srgbClr val="49C5B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8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9C41EF2-A98A-4A7C-AB03-CF726D3E0543}" type="slidenum">
              <a:rPr lang="fr-FR" smtClean="0">
                <a:latin typeface="Calibri" panose="020F0502020204030204" pitchFamily="34" charset="0"/>
              </a:rPr>
              <a:pPr/>
              <a:t>1</a:t>
            </a:fld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559496" y="476672"/>
            <a:ext cx="94330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49C5B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Journée Peinture à </a:t>
            </a:r>
            <a:r>
              <a:rPr lang="fr-FR" sz="4000" dirty="0" smtClean="0">
                <a:solidFill>
                  <a:srgbClr val="49C5B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l’eau</a:t>
            </a:r>
          </a:p>
          <a:p>
            <a:pPr algn="ctr"/>
            <a:r>
              <a:rPr lang="fr-FR" sz="4000" dirty="0" smtClean="0">
                <a:solidFill>
                  <a:srgbClr val="49C5B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17 Septembre 2019</a:t>
            </a:r>
          </a:p>
          <a:p>
            <a:endParaRPr lang="fr-FR" sz="4000" dirty="0">
              <a:solidFill>
                <a:srgbClr val="49C5B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lang="fr-FR" sz="4000" dirty="0" smtClean="0">
                <a:solidFill>
                  <a:srgbClr val="49C5B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Les billes de verre et les marquages routiers</a:t>
            </a:r>
          </a:p>
          <a:p>
            <a:endParaRPr lang="fr-FR" sz="4000" dirty="0">
              <a:solidFill>
                <a:srgbClr val="49C5B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fr-FR" sz="2800" dirty="0" smtClean="0">
                <a:solidFill>
                  <a:srgbClr val="49C5B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Pascal Hivert</a:t>
            </a:r>
          </a:p>
          <a:p>
            <a:r>
              <a:rPr lang="fr-FR" sz="2800" dirty="0" smtClean="0">
                <a:solidFill>
                  <a:srgbClr val="49C5B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Directeur Commercial Potters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234CB-B594-463C-88C7-D15D9A7B6169}" type="slidenum">
              <a:rPr lang="en-GB" altLang="fr-FR"/>
              <a:pPr/>
              <a:t>10</a:t>
            </a:fld>
            <a:endParaRPr lang="en-GB" altLang="fr-FR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88913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3600" dirty="0"/>
              <a:t>Vue d’un marquage en </a:t>
            </a:r>
            <a:r>
              <a:rPr lang="fr-FR" altLang="fr-FR" sz="3600" dirty="0" smtClean="0"/>
              <a:t>coupe, avec agrégats</a:t>
            </a:r>
            <a:endParaRPr lang="fr-FR" altLang="fr-FR" sz="2800" dirty="0"/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8214" y="1196975"/>
            <a:ext cx="5830887" cy="4114800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fr-FR" altLang="fr-FR" sz="20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20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20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20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None/>
            </a:pPr>
            <a:endParaRPr lang="fr-FR" altLang="fr-FR" sz="24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0000"/>
              </a:buClr>
            </a:pPr>
            <a:endParaRPr lang="fr-FR" altLang="fr-FR" sz="24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0000"/>
              </a:buClr>
            </a:pPr>
            <a:endParaRPr lang="fr-FR" altLang="fr-FR" sz="2000" dirty="0"/>
          </a:p>
          <a:p>
            <a:pPr>
              <a:buClr>
                <a:srgbClr val="FF0000"/>
              </a:buClr>
            </a:pPr>
            <a:endParaRPr lang="fr-FR" altLang="fr-FR" sz="2800" dirty="0"/>
          </a:p>
        </p:txBody>
      </p:sp>
      <p:pic>
        <p:nvPicPr>
          <p:cNvPr id="450565" name="Picture 5" descr="phot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060576"/>
            <a:ext cx="5689600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0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/>
      <p:bldP spid="4505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C458832-1D23-4FA9-8802-32036AEB628B}" type="slidenum">
              <a:rPr lang="en-GB" altLang="fr-FR"/>
              <a:pPr/>
              <a:t>11</a:t>
            </a:fld>
            <a:endParaRPr lang="en-GB" altLang="fr-FR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altLang="fr-FR" sz="400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LA SAINTE TRINITE DU MARQUAGE!</a:t>
            </a:r>
            <a:endParaRPr lang="fr-FR" altLang="fr-FR" sz="240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514600"/>
            <a:ext cx="7772400" cy="35052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fr-FR" altLang="fr-FR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DE BONS </a:t>
            </a:r>
            <a:r>
              <a:rPr lang="fr-FR" altLang="fr-FR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PRODUITS (</a:t>
            </a:r>
            <a:r>
              <a:rPr lang="fr-FR" altLang="fr-FR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Baillonville</a:t>
            </a:r>
            <a:r>
              <a:rPr lang="fr-FR" altLang="fr-FR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!)</a:t>
            </a:r>
            <a:endParaRPr lang="fr-FR" altLang="fr-FR" u="sng" dirty="0">
              <a:effectLst>
                <a:outerShdw blurRad="38100" dist="38100" dir="2700000" algn="tl">
                  <a:srgbClr val="C0C0C0"/>
                </a:outerShdw>
              </a:effectLst>
              <a:latin typeface="Tempus Sans ITC" panose="04020404030D07020202" pitchFamily="82" charset="0"/>
            </a:endParaRPr>
          </a:p>
          <a:p>
            <a:pPr>
              <a:buClr>
                <a:srgbClr val="FF0000"/>
              </a:buClr>
            </a:pPr>
            <a:r>
              <a:rPr lang="fr-FR" altLang="fr-FR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DE BONS APPLICATEURS ET UN EQUIPEMENT BIEN REGLE</a:t>
            </a:r>
          </a:p>
          <a:p>
            <a:pPr>
              <a:buClr>
                <a:srgbClr val="FF0000"/>
              </a:buClr>
            </a:pPr>
            <a:r>
              <a:rPr lang="fr-FR" altLang="fr-FR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empus Sans ITC" panose="04020404030D07020202" pitchFamily="82" charset="0"/>
              </a:rPr>
              <a:t>UNE BONNE APPLICATION</a:t>
            </a:r>
            <a:endParaRPr lang="fr-FR" altLang="fr-FR" sz="2400" dirty="0"/>
          </a:p>
          <a:p>
            <a:pPr>
              <a:buClr>
                <a:srgbClr val="FF0000"/>
              </a:buClr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2037257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AC6DCF1-B941-45D8-B5B0-90F1CF3B2942}" type="slidenum">
              <a:rPr lang="en-GB" altLang="fr-FR"/>
              <a:pPr/>
              <a:t>12</a:t>
            </a:fld>
            <a:endParaRPr lang="en-GB" altLang="fr-FR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3200"/>
              <a:t>PARAMETRES INFLUANT LA RETROREFLEXION</a:t>
            </a:r>
            <a:endParaRPr lang="fr-FR" altLang="fr-FR" sz="240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2400"/>
              <a:t>Qualité de la bille : elle doit être la plus sphérique possible, sans défauts internes, avec une granulométrie contrôlée.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2400"/>
              <a:t>Quantité de billes : le nombre de billes augmente la rétroréflexion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2400"/>
              <a:t>Conditions d ’applications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2400"/>
              <a:t>Taux d ’enfoncement des billes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2400"/>
              <a:t>Quantité de dioxyde de titane</a:t>
            </a:r>
          </a:p>
          <a:p>
            <a:pPr>
              <a:buClr>
                <a:srgbClr val="FF0000"/>
              </a:buClr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406542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u numéro de diapositiv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018FEB6-BF67-4E8F-9EAA-E703F258EA66}" type="slidenum">
              <a:rPr lang="en-GB" altLang="fr-FR"/>
              <a:pPr/>
              <a:t>13</a:t>
            </a:fld>
            <a:endParaRPr lang="en-GB" altLang="fr-FR"/>
          </a:p>
        </p:txBody>
      </p:sp>
      <p:grpSp>
        <p:nvGrpSpPr>
          <p:cNvPr id="248834" name="Group 2"/>
          <p:cNvGrpSpPr>
            <a:grpSpLocks/>
          </p:cNvGrpSpPr>
          <p:nvPr/>
        </p:nvGrpSpPr>
        <p:grpSpPr bwMode="auto">
          <a:xfrm>
            <a:off x="1524000" y="152400"/>
            <a:ext cx="9144000" cy="6705600"/>
            <a:chOff x="0" y="96"/>
            <a:chExt cx="5760" cy="4224"/>
          </a:xfrm>
        </p:grpSpPr>
        <p:grpSp>
          <p:nvGrpSpPr>
            <p:cNvPr id="248835" name="Group 3"/>
            <p:cNvGrpSpPr>
              <a:grpSpLocks/>
            </p:cNvGrpSpPr>
            <p:nvPr/>
          </p:nvGrpSpPr>
          <p:grpSpPr bwMode="auto">
            <a:xfrm>
              <a:off x="0" y="96"/>
              <a:ext cx="5760" cy="4224"/>
              <a:chOff x="0" y="96"/>
              <a:chExt cx="5760" cy="4224"/>
            </a:xfrm>
          </p:grpSpPr>
          <p:grpSp>
            <p:nvGrpSpPr>
              <p:cNvPr id="248836" name="Group 4"/>
              <p:cNvGrpSpPr>
                <a:grpSpLocks/>
              </p:cNvGrpSpPr>
              <p:nvPr/>
            </p:nvGrpSpPr>
            <p:grpSpPr bwMode="auto">
              <a:xfrm>
                <a:off x="0" y="96"/>
                <a:ext cx="5760" cy="4224"/>
                <a:chOff x="0" y="96"/>
                <a:chExt cx="5760" cy="4224"/>
              </a:xfrm>
            </p:grpSpPr>
            <p:sp>
              <p:nvSpPr>
                <p:cNvPr id="248837" name="Oval 5"/>
                <p:cNvSpPr>
                  <a:spLocks noChangeArrowheads="1"/>
                </p:cNvSpPr>
                <p:nvPr/>
              </p:nvSpPr>
              <p:spPr bwMode="auto">
                <a:xfrm>
                  <a:off x="864" y="480"/>
                  <a:ext cx="1152" cy="62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248838" name="Group 6"/>
                <p:cNvGrpSpPr>
                  <a:grpSpLocks/>
                </p:cNvGrpSpPr>
                <p:nvPr/>
              </p:nvGrpSpPr>
              <p:grpSpPr bwMode="auto">
                <a:xfrm>
                  <a:off x="960" y="1584"/>
                  <a:ext cx="1056" cy="720"/>
                  <a:chOff x="336" y="1728"/>
                  <a:chExt cx="1056" cy="720"/>
                </a:xfrm>
              </p:grpSpPr>
              <p:sp>
                <p:nvSpPr>
                  <p:cNvPr id="248839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1728"/>
                    <a:ext cx="720" cy="72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48840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728"/>
                    <a:ext cx="384" cy="33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48841" name="Freeform 9"/>
                <p:cNvSpPr>
                  <a:spLocks/>
                </p:cNvSpPr>
                <p:nvPr/>
              </p:nvSpPr>
              <p:spPr bwMode="auto">
                <a:xfrm>
                  <a:off x="1056" y="2976"/>
                  <a:ext cx="726" cy="585"/>
                </a:xfrm>
                <a:custGeom>
                  <a:avLst/>
                  <a:gdLst>
                    <a:gd name="T0" fmla="*/ 243 w 726"/>
                    <a:gd name="T1" fmla="*/ 12 h 585"/>
                    <a:gd name="T2" fmla="*/ 177 w 726"/>
                    <a:gd name="T3" fmla="*/ 36 h 585"/>
                    <a:gd name="T4" fmla="*/ 150 w 726"/>
                    <a:gd name="T5" fmla="*/ 54 h 585"/>
                    <a:gd name="T6" fmla="*/ 123 w 726"/>
                    <a:gd name="T7" fmla="*/ 69 h 585"/>
                    <a:gd name="T8" fmla="*/ 105 w 726"/>
                    <a:gd name="T9" fmla="*/ 81 h 585"/>
                    <a:gd name="T10" fmla="*/ 96 w 726"/>
                    <a:gd name="T11" fmla="*/ 87 h 585"/>
                    <a:gd name="T12" fmla="*/ 75 w 726"/>
                    <a:gd name="T13" fmla="*/ 111 h 585"/>
                    <a:gd name="T14" fmla="*/ 57 w 726"/>
                    <a:gd name="T15" fmla="*/ 129 h 585"/>
                    <a:gd name="T16" fmla="*/ 33 w 726"/>
                    <a:gd name="T17" fmla="*/ 165 h 585"/>
                    <a:gd name="T18" fmla="*/ 18 w 726"/>
                    <a:gd name="T19" fmla="*/ 204 h 585"/>
                    <a:gd name="T20" fmla="*/ 9 w 726"/>
                    <a:gd name="T21" fmla="*/ 234 h 585"/>
                    <a:gd name="T22" fmla="*/ 0 w 726"/>
                    <a:gd name="T23" fmla="*/ 309 h 585"/>
                    <a:gd name="T24" fmla="*/ 30 w 726"/>
                    <a:gd name="T25" fmla="*/ 426 h 585"/>
                    <a:gd name="T26" fmla="*/ 66 w 726"/>
                    <a:gd name="T27" fmla="*/ 480 h 585"/>
                    <a:gd name="T28" fmla="*/ 120 w 726"/>
                    <a:gd name="T29" fmla="*/ 528 h 585"/>
                    <a:gd name="T30" fmla="*/ 147 w 726"/>
                    <a:gd name="T31" fmla="*/ 552 h 585"/>
                    <a:gd name="T32" fmla="*/ 291 w 726"/>
                    <a:gd name="T33" fmla="*/ 585 h 585"/>
                    <a:gd name="T34" fmla="*/ 462 w 726"/>
                    <a:gd name="T35" fmla="*/ 537 h 585"/>
                    <a:gd name="T36" fmla="*/ 510 w 726"/>
                    <a:gd name="T37" fmla="*/ 489 h 585"/>
                    <a:gd name="T38" fmla="*/ 576 w 726"/>
                    <a:gd name="T39" fmla="*/ 363 h 585"/>
                    <a:gd name="T40" fmla="*/ 603 w 726"/>
                    <a:gd name="T41" fmla="*/ 288 h 585"/>
                    <a:gd name="T42" fmla="*/ 711 w 726"/>
                    <a:gd name="T43" fmla="*/ 210 h 585"/>
                    <a:gd name="T44" fmla="*/ 726 w 726"/>
                    <a:gd name="T45" fmla="*/ 183 h 585"/>
                    <a:gd name="T46" fmla="*/ 585 w 726"/>
                    <a:gd name="T47" fmla="*/ 117 h 585"/>
                    <a:gd name="T48" fmla="*/ 513 w 726"/>
                    <a:gd name="T49" fmla="*/ 69 h 585"/>
                    <a:gd name="T50" fmla="*/ 417 w 726"/>
                    <a:gd name="T51" fmla="*/ 30 h 585"/>
                    <a:gd name="T52" fmla="*/ 300 w 726"/>
                    <a:gd name="T53" fmla="*/ 9 h 585"/>
                    <a:gd name="T54" fmla="*/ 267 w 726"/>
                    <a:gd name="T55" fmla="*/ 9 h 585"/>
                    <a:gd name="T56" fmla="*/ 243 w 726"/>
                    <a:gd name="T57" fmla="*/ 6 h 585"/>
                    <a:gd name="T58" fmla="*/ 243 w 726"/>
                    <a:gd name="T59" fmla="*/ 12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26" h="585">
                      <a:moveTo>
                        <a:pt x="243" y="12"/>
                      </a:moveTo>
                      <a:cubicBezTo>
                        <a:pt x="223" y="25"/>
                        <a:pt x="196" y="23"/>
                        <a:pt x="177" y="36"/>
                      </a:cubicBezTo>
                      <a:cubicBezTo>
                        <a:pt x="172" y="39"/>
                        <a:pt x="157" y="49"/>
                        <a:pt x="150" y="54"/>
                      </a:cubicBezTo>
                      <a:cubicBezTo>
                        <a:pt x="141" y="60"/>
                        <a:pt x="132" y="64"/>
                        <a:pt x="123" y="69"/>
                      </a:cubicBezTo>
                      <a:cubicBezTo>
                        <a:pt x="117" y="73"/>
                        <a:pt x="111" y="77"/>
                        <a:pt x="105" y="81"/>
                      </a:cubicBezTo>
                      <a:cubicBezTo>
                        <a:pt x="102" y="83"/>
                        <a:pt x="96" y="87"/>
                        <a:pt x="96" y="87"/>
                      </a:cubicBezTo>
                      <a:cubicBezTo>
                        <a:pt x="90" y="96"/>
                        <a:pt x="82" y="103"/>
                        <a:pt x="75" y="111"/>
                      </a:cubicBezTo>
                      <a:cubicBezTo>
                        <a:pt x="69" y="117"/>
                        <a:pt x="57" y="129"/>
                        <a:pt x="57" y="129"/>
                      </a:cubicBezTo>
                      <a:cubicBezTo>
                        <a:pt x="52" y="144"/>
                        <a:pt x="44" y="154"/>
                        <a:pt x="33" y="165"/>
                      </a:cubicBezTo>
                      <a:cubicBezTo>
                        <a:pt x="28" y="179"/>
                        <a:pt x="26" y="192"/>
                        <a:pt x="18" y="204"/>
                      </a:cubicBezTo>
                      <a:cubicBezTo>
                        <a:pt x="15" y="214"/>
                        <a:pt x="9" y="234"/>
                        <a:pt x="9" y="234"/>
                      </a:cubicBezTo>
                      <a:cubicBezTo>
                        <a:pt x="5" y="259"/>
                        <a:pt x="0" y="309"/>
                        <a:pt x="0" y="309"/>
                      </a:cubicBezTo>
                      <a:cubicBezTo>
                        <a:pt x="2" y="334"/>
                        <a:pt x="7" y="411"/>
                        <a:pt x="30" y="426"/>
                      </a:cubicBezTo>
                      <a:cubicBezTo>
                        <a:pt x="36" y="443"/>
                        <a:pt x="53" y="467"/>
                        <a:pt x="66" y="480"/>
                      </a:cubicBezTo>
                      <a:cubicBezTo>
                        <a:pt x="74" y="504"/>
                        <a:pt x="100" y="514"/>
                        <a:pt x="120" y="528"/>
                      </a:cubicBezTo>
                      <a:cubicBezTo>
                        <a:pt x="129" y="534"/>
                        <a:pt x="137" y="547"/>
                        <a:pt x="147" y="552"/>
                      </a:cubicBezTo>
                      <a:cubicBezTo>
                        <a:pt x="188" y="575"/>
                        <a:pt x="246" y="582"/>
                        <a:pt x="291" y="585"/>
                      </a:cubicBezTo>
                      <a:cubicBezTo>
                        <a:pt x="352" y="580"/>
                        <a:pt x="411" y="571"/>
                        <a:pt x="462" y="537"/>
                      </a:cubicBezTo>
                      <a:cubicBezTo>
                        <a:pt x="480" y="525"/>
                        <a:pt x="491" y="501"/>
                        <a:pt x="510" y="489"/>
                      </a:cubicBezTo>
                      <a:cubicBezTo>
                        <a:pt x="537" y="449"/>
                        <a:pt x="564" y="411"/>
                        <a:pt x="576" y="363"/>
                      </a:cubicBezTo>
                      <a:cubicBezTo>
                        <a:pt x="582" y="339"/>
                        <a:pt x="581" y="302"/>
                        <a:pt x="603" y="288"/>
                      </a:cubicBezTo>
                      <a:cubicBezTo>
                        <a:pt x="626" y="253"/>
                        <a:pt x="673" y="226"/>
                        <a:pt x="711" y="210"/>
                      </a:cubicBezTo>
                      <a:cubicBezTo>
                        <a:pt x="725" y="189"/>
                        <a:pt x="721" y="199"/>
                        <a:pt x="726" y="183"/>
                      </a:cubicBezTo>
                      <a:cubicBezTo>
                        <a:pt x="684" y="155"/>
                        <a:pt x="636" y="124"/>
                        <a:pt x="585" y="117"/>
                      </a:cubicBezTo>
                      <a:cubicBezTo>
                        <a:pt x="558" y="108"/>
                        <a:pt x="536" y="85"/>
                        <a:pt x="513" y="69"/>
                      </a:cubicBezTo>
                      <a:cubicBezTo>
                        <a:pt x="492" y="55"/>
                        <a:pt x="443" y="36"/>
                        <a:pt x="417" y="30"/>
                      </a:cubicBezTo>
                      <a:cubicBezTo>
                        <a:pt x="380" y="5"/>
                        <a:pt x="343" y="14"/>
                        <a:pt x="300" y="9"/>
                      </a:cubicBezTo>
                      <a:cubicBezTo>
                        <a:pt x="270" y="13"/>
                        <a:pt x="293" y="0"/>
                        <a:pt x="267" y="9"/>
                      </a:cubicBezTo>
                      <a:cubicBezTo>
                        <a:pt x="264" y="10"/>
                        <a:pt x="243" y="6"/>
                        <a:pt x="243" y="6"/>
                      </a:cubicBezTo>
                      <a:cubicBezTo>
                        <a:pt x="236" y="17"/>
                        <a:pt x="234" y="17"/>
                        <a:pt x="243" y="1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8842" name="Freeform 10"/>
                <p:cNvSpPr>
                  <a:spLocks/>
                </p:cNvSpPr>
                <p:nvPr/>
              </p:nvSpPr>
              <p:spPr bwMode="auto">
                <a:xfrm>
                  <a:off x="3840" y="384"/>
                  <a:ext cx="975" cy="684"/>
                </a:xfrm>
                <a:custGeom>
                  <a:avLst/>
                  <a:gdLst>
                    <a:gd name="T0" fmla="*/ 327 w 975"/>
                    <a:gd name="T1" fmla="*/ 9 h 684"/>
                    <a:gd name="T2" fmla="*/ 294 w 975"/>
                    <a:gd name="T3" fmla="*/ 21 h 684"/>
                    <a:gd name="T4" fmla="*/ 246 w 975"/>
                    <a:gd name="T5" fmla="*/ 30 h 684"/>
                    <a:gd name="T6" fmla="*/ 201 w 975"/>
                    <a:gd name="T7" fmla="*/ 48 h 684"/>
                    <a:gd name="T8" fmla="*/ 165 w 975"/>
                    <a:gd name="T9" fmla="*/ 66 h 684"/>
                    <a:gd name="T10" fmla="*/ 123 w 975"/>
                    <a:gd name="T11" fmla="*/ 102 h 684"/>
                    <a:gd name="T12" fmla="*/ 105 w 975"/>
                    <a:gd name="T13" fmla="*/ 114 h 684"/>
                    <a:gd name="T14" fmla="*/ 99 w 975"/>
                    <a:gd name="T15" fmla="*/ 123 h 684"/>
                    <a:gd name="T16" fmla="*/ 90 w 975"/>
                    <a:gd name="T17" fmla="*/ 126 h 684"/>
                    <a:gd name="T18" fmla="*/ 87 w 975"/>
                    <a:gd name="T19" fmla="*/ 135 h 684"/>
                    <a:gd name="T20" fmla="*/ 54 w 975"/>
                    <a:gd name="T21" fmla="*/ 177 h 684"/>
                    <a:gd name="T22" fmla="*/ 18 w 975"/>
                    <a:gd name="T23" fmla="*/ 237 h 684"/>
                    <a:gd name="T24" fmla="*/ 9 w 975"/>
                    <a:gd name="T25" fmla="*/ 354 h 684"/>
                    <a:gd name="T26" fmla="*/ 18 w 975"/>
                    <a:gd name="T27" fmla="*/ 435 h 684"/>
                    <a:gd name="T28" fmla="*/ 66 w 975"/>
                    <a:gd name="T29" fmla="*/ 525 h 684"/>
                    <a:gd name="T30" fmla="*/ 87 w 975"/>
                    <a:gd name="T31" fmla="*/ 567 h 684"/>
                    <a:gd name="T32" fmla="*/ 96 w 975"/>
                    <a:gd name="T33" fmla="*/ 573 h 684"/>
                    <a:gd name="T34" fmla="*/ 120 w 975"/>
                    <a:gd name="T35" fmla="*/ 591 h 684"/>
                    <a:gd name="T36" fmla="*/ 180 w 975"/>
                    <a:gd name="T37" fmla="*/ 630 h 684"/>
                    <a:gd name="T38" fmla="*/ 339 w 975"/>
                    <a:gd name="T39" fmla="*/ 684 h 684"/>
                    <a:gd name="T40" fmla="*/ 462 w 975"/>
                    <a:gd name="T41" fmla="*/ 675 h 684"/>
                    <a:gd name="T42" fmla="*/ 522 w 975"/>
                    <a:gd name="T43" fmla="*/ 657 h 684"/>
                    <a:gd name="T44" fmla="*/ 570 w 975"/>
                    <a:gd name="T45" fmla="*/ 633 h 684"/>
                    <a:gd name="T46" fmla="*/ 579 w 975"/>
                    <a:gd name="T47" fmla="*/ 624 h 684"/>
                    <a:gd name="T48" fmla="*/ 585 w 975"/>
                    <a:gd name="T49" fmla="*/ 615 h 684"/>
                    <a:gd name="T50" fmla="*/ 639 w 975"/>
                    <a:gd name="T51" fmla="*/ 552 h 684"/>
                    <a:gd name="T52" fmla="*/ 696 w 975"/>
                    <a:gd name="T53" fmla="*/ 486 h 684"/>
                    <a:gd name="T54" fmla="*/ 708 w 975"/>
                    <a:gd name="T55" fmla="*/ 468 h 684"/>
                    <a:gd name="T56" fmla="*/ 714 w 975"/>
                    <a:gd name="T57" fmla="*/ 459 h 684"/>
                    <a:gd name="T58" fmla="*/ 723 w 975"/>
                    <a:gd name="T59" fmla="*/ 426 h 684"/>
                    <a:gd name="T60" fmla="*/ 726 w 975"/>
                    <a:gd name="T61" fmla="*/ 321 h 684"/>
                    <a:gd name="T62" fmla="*/ 762 w 975"/>
                    <a:gd name="T63" fmla="*/ 336 h 684"/>
                    <a:gd name="T64" fmla="*/ 783 w 975"/>
                    <a:gd name="T65" fmla="*/ 342 h 684"/>
                    <a:gd name="T66" fmla="*/ 885 w 975"/>
                    <a:gd name="T67" fmla="*/ 321 h 684"/>
                    <a:gd name="T68" fmla="*/ 921 w 975"/>
                    <a:gd name="T69" fmla="*/ 294 h 684"/>
                    <a:gd name="T70" fmla="*/ 933 w 975"/>
                    <a:gd name="T71" fmla="*/ 279 h 684"/>
                    <a:gd name="T72" fmla="*/ 969 w 975"/>
                    <a:gd name="T73" fmla="*/ 186 h 684"/>
                    <a:gd name="T74" fmla="*/ 969 w 975"/>
                    <a:gd name="T75" fmla="*/ 135 h 684"/>
                    <a:gd name="T76" fmla="*/ 966 w 975"/>
                    <a:gd name="T77" fmla="*/ 108 h 684"/>
                    <a:gd name="T78" fmla="*/ 927 w 975"/>
                    <a:gd name="T79" fmla="*/ 63 h 684"/>
                    <a:gd name="T80" fmla="*/ 855 w 975"/>
                    <a:gd name="T81" fmla="*/ 18 h 684"/>
                    <a:gd name="T82" fmla="*/ 762 w 975"/>
                    <a:gd name="T83" fmla="*/ 9 h 684"/>
                    <a:gd name="T84" fmla="*/ 729 w 975"/>
                    <a:gd name="T85" fmla="*/ 18 h 684"/>
                    <a:gd name="T86" fmla="*/ 696 w 975"/>
                    <a:gd name="T87" fmla="*/ 36 h 684"/>
                    <a:gd name="T88" fmla="*/ 672 w 975"/>
                    <a:gd name="T89" fmla="*/ 54 h 684"/>
                    <a:gd name="T90" fmla="*/ 636 w 975"/>
                    <a:gd name="T91" fmla="*/ 114 h 684"/>
                    <a:gd name="T92" fmla="*/ 594 w 975"/>
                    <a:gd name="T93" fmla="*/ 81 h 684"/>
                    <a:gd name="T94" fmla="*/ 537 w 975"/>
                    <a:gd name="T95" fmla="*/ 48 h 684"/>
                    <a:gd name="T96" fmla="*/ 459 w 975"/>
                    <a:gd name="T97" fmla="*/ 21 h 684"/>
                    <a:gd name="T98" fmla="*/ 399 w 975"/>
                    <a:gd name="T99" fmla="*/ 3 h 684"/>
                    <a:gd name="T100" fmla="*/ 363 w 975"/>
                    <a:gd name="T101" fmla="*/ 6 h 684"/>
                    <a:gd name="T102" fmla="*/ 327 w 975"/>
                    <a:gd name="T103" fmla="*/ 9 h 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75" h="684">
                      <a:moveTo>
                        <a:pt x="327" y="9"/>
                      </a:moveTo>
                      <a:cubicBezTo>
                        <a:pt x="313" y="12"/>
                        <a:pt x="307" y="16"/>
                        <a:pt x="294" y="21"/>
                      </a:cubicBezTo>
                      <a:cubicBezTo>
                        <a:pt x="281" y="25"/>
                        <a:pt x="261" y="26"/>
                        <a:pt x="246" y="30"/>
                      </a:cubicBezTo>
                      <a:cubicBezTo>
                        <a:pt x="231" y="34"/>
                        <a:pt x="214" y="42"/>
                        <a:pt x="201" y="48"/>
                      </a:cubicBezTo>
                      <a:cubicBezTo>
                        <a:pt x="188" y="52"/>
                        <a:pt x="178" y="62"/>
                        <a:pt x="165" y="66"/>
                      </a:cubicBezTo>
                      <a:cubicBezTo>
                        <a:pt x="144" y="73"/>
                        <a:pt x="138" y="89"/>
                        <a:pt x="123" y="102"/>
                      </a:cubicBezTo>
                      <a:cubicBezTo>
                        <a:pt x="118" y="107"/>
                        <a:pt x="105" y="114"/>
                        <a:pt x="105" y="114"/>
                      </a:cubicBezTo>
                      <a:cubicBezTo>
                        <a:pt x="103" y="117"/>
                        <a:pt x="102" y="121"/>
                        <a:pt x="99" y="123"/>
                      </a:cubicBezTo>
                      <a:cubicBezTo>
                        <a:pt x="97" y="125"/>
                        <a:pt x="92" y="124"/>
                        <a:pt x="90" y="126"/>
                      </a:cubicBezTo>
                      <a:cubicBezTo>
                        <a:pt x="88" y="128"/>
                        <a:pt x="89" y="132"/>
                        <a:pt x="87" y="135"/>
                      </a:cubicBezTo>
                      <a:cubicBezTo>
                        <a:pt x="79" y="147"/>
                        <a:pt x="66" y="169"/>
                        <a:pt x="54" y="177"/>
                      </a:cubicBezTo>
                      <a:cubicBezTo>
                        <a:pt x="42" y="195"/>
                        <a:pt x="36" y="225"/>
                        <a:pt x="18" y="237"/>
                      </a:cubicBezTo>
                      <a:cubicBezTo>
                        <a:pt x="5" y="277"/>
                        <a:pt x="12" y="312"/>
                        <a:pt x="9" y="354"/>
                      </a:cubicBezTo>
                      <a:cubicBezTo>
                        <a:pt x="11" y="385"/>
                        <a:pt x="0" y="411"/>
                        <a:pt x="18" y="435"/>
                      </a:cubicBezTo>
                      <a:cubicBezTo>
                        <a:pt x="28" y="467"/>
                        <a:pt x="40" y="499"/>
                        <a:pt x="66" y="525"/>
                      </a:cubicBezTo>
                      <a:cubicBezTo>
                        <a:pt x="79" y="538"/>
                        <a:pt x="71" y="557"/>
                        <a:pt x="87" y="567"/>
                      </a:cubicBezTo>
                      <a:cubicBezTo>
                        <a:pt x="90" y="569"/>
                        <a:pt x="96" y="573"/>
                        <a:pt x="96" y="573"/>
                      </a:cubicBezTo>
                      <a:cubicBezTo>
                        <a:pt x="103" y="584"/>
                        <a:pt x="109" y="584"/>
                        <a:pt x="120" y="591"/>
                      </a:cubicBezTo>
                      <a:cubicBezTo>
                        <a:pt x="134" y="612"/>
                        <a:pt x="159" y="619"/>
                        <a:pt x="180" y="630"/>
                      </a:cubicBezTo>
                      <a:cubicBezTo>
                        <a:pt x="233" y="656"/>
                        <a:pt x="280" y="678"/>
                        <a:pt x="339" y="684"/>
                      </a:cubicBezTo>
                      <a:cubicBezTo>
                        <a:pt x="380" y="682"/>
                        <a:pt x="421" y="677"/>
                        <a:pt x="462" y="675"/>
                      </a:cubicBezTo>
                      <a:cubicBezTo>
                        <a:pt x="483" y="668"/>
                        <a:pt x="501" y="664"/>
                        <a:pt x="522" y="657"/>
                      </a:cubicBezTo>
                      <a:cubicBezTo>
                        <a:pt x="535" y="653"/>
                        <a:pt x="559" y="642"/>
                        <a:pt x="570" y="633"/>
                      </a:cubicBezTo>
                      <a:cubicBezTo>
                        <a:pt x="573" y="630"/>
                        <a:pt x="576" y="627"/>
                        <a:pt x="579" y="624"/>
                      </a:cubicBezTo>
                      <a:cubicBezTo>
                        <a:pt x="581" y="621"/>
                        <a:pt x="582" y="617"/>
                        <a:pt x="585" y="615"/>
                      </a:cubicBezTo>
                      <a:cubicBezTo>
                        <a:pt x="609" y="594"/>
                        <a:pt x="618" y="577"/>
                        <a:pt x="639" y="552"/>
                      </a:cubicBezTo>
                      <a:cubicBezTo>
                        <a:pt x="658" y="529"/>
                        <a:pt x="686" y="515"/>
                        <a:pt x="696" y="486"/>
                      </a:cubicBezTo>
                      <a:cubicBezTo>
                        <a:pt x="698" y="479"/>
                        <a:pt x="704" y="474"/>
                        <a:pt x="708" y="468"/>
                      </a:cubicBezTo>
                      <a:cubicBezTo>
                        <a:pt x="710" y="465"/>
                        <a:pt x="714" y="459"/>
                        <a:pt x="714" y="459"/>
                      </a:cubicBezTo>
                      <a:cubicBezTo>
                        <a:pt x="716" y="448"/>
                        <a:pt x="723" y="426"/>
                        <a:pt x="723" y="426"/>
                      </a:cubicBezTo>
                      <a:cubicBezTo>
                        <a:pt x="725" y="398"/>
                        <a:pt x="719" y="348"/>
                        <a:pt x="726" y="321"/>
                      </a:cubicBezTo>
                      <a:cubicBezTo>
                        <a:pt x="739" y="325"/>
                        <a:pt x="749" y="332"/>
                        <a:pt x="762" y="336"/>
                      </a:cubicBezTo>
                      <a:cubicBezTo>
                        <a:pt x="765" y="337"/>
                        <a:pt x="783" y="342"/>
                        <a:pt x="783" y="342"/>
                      </a:cubicBezTo>
                      <a:cubicBezTo>
                        <a:pt x="822" y="338"/>
                        <a:pt x="852" y="343"/>
                        <a:pt x="885" y="321"/>
                      </a:cubicBezTo>
                      <a:cubicBezTo>
                        <a:pt x="898" y="313"/>
                        <a:pt x="908" y="303"/>
                        <a:pt x="921" y="294"/>
                      </a:cubicBezTo>
                      <a:cubicBezTo>
                        <a:pt x="924" y="292"/>
                        <a:pt x="933" y="279"/>
                        <a:pt x="933" y="279"/>
                      </a:cubicBezTo>
                      <a:cubicBezTo>
                        <a:pt x="954" y="248"/>
                        <a:pt x="960" y="222"/>
                        <a:pt x="969" y="186"/>
                      </a:cubicBezTo>
                      <a:cubicBezTo>
                        <a:pt x="975" y="162"/>
                        <a:pt x="971" y="147"/>
                        <a:pt x="969" y="135"/>
                      </a:cubicBezTo>
                      <a:cubicBezTo>
                        <a:pt x="968" y="122"/>
                        <a:pt x="973" y="120"/>
                        <a:pt x="966" y="108"/>
                      </a:cubicBezTo>
                      <a:cubicBezTo>
                        <a:pt x="961" y="92"/>
                        <a:pt x="941" y="72"/>
                        <a:pt x="927" y="63"/>
                      </a:cubicBezTo>
                      <a:cubicBezTo>
                        <a:pt x="911" y="38"/>
                        <a:pt x="881" y="35"/>
                        <a:pt x="855" y="18"/>
                      </a:cubicBezTo>
                      <a:cubicBezTo>
                        <a:pt x="817" y="19"/>
                        <a:pt x="800" y="7"/>
                        <a:pt x="762" y="9"/>
                      </a:cubicBezTo>
                      <a:cubicBezTo>
                        <a:pt x="768" y="15"/>
                        <a:pt x="729" y="18"/>
                        <a:pt x="729" y="18"/>
                      </a:cubicBezTo>
                      <a:cubicBezTo>
                        <a:pt x="719" y="33"/>
                        <a:pt x="717" y="22"/>
                        <a:pt x="696" y="36"/>
                      </a:cubicBezTo>
                      <a:cubicBezTo>
                        <a:pt x="689" y="41"/>
                        <a:pt x="672" y="54"/>
                        <a:pt x="672" y="54"/>
                      </a:cubicBezTo>
                      <a:cubicBezTo>
                        <a:pt x="667" y="70"/>
                        <a:pt x="650" y="105"/>
                        <a:pt x="636" y="114"/>
                      </a:cubicBezTo>
                      <a:cubicBezTo>
                        <a:pt x="624" y="102"/>
                        <a:pt x="610" y="86"/>
                        <a:pt x="594" y="81"/>
                      </a:cubicBezTo>
                      <a:cubicBezTo>
                        <a:pt x="580" y="60"/>
                        <a:pt x="556" y="61"/>
                        <a:pt x="537" y="48"/>
                      </a:cubicBezTo>
                      <a:cubicBezTo>
                        <a:pt x="512" y="31"/>
                        <a:pt x="487" y="29"/>
                        <a:pt x="459" y="21"/>
                      </a:cubicBezTo>
                      <a:cubicBezTo>
                        <a:pt x="438" y="15"/>
                        <a:pt x="421" y="6"/>
                        <a:pt x="399" y="3"/>
                      </a:cubicBezTo>
                      <a:cubicBezTo>
                        <a:pt x="383" y="0"/>
                        <a:pt x="375" y="5"/>
                        <a:pt x="363" y="6"/>
                      </a:cubicBezTo>
                      <a:cubicBezTo>
                        <a:pt x="351" y="7"/>
                        <a:pt x="334" y="9"/>
                        <a:pt x="327" y="9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8843" name="Freeform 11"/>
                <p:cNvSpPr>
                  <a:spLocks/>
                </p:cNvSpPr>
                <p:nvPr/>
              </p:nvSpPr>
              <p:spPr bwMode="auto">
                <a:xfrm>
                  <a:off x="3888" y="1632"/>
                  <a:ext cx="828" cy="636"/>
                </a:xfrm>
                <a:custGeom>
                  <a:avLst/>
                  <a:gdLst>
                    <a:gd name="T0" fmla="*/ 132 w 633"/>
                    <a:gd name="T1" fmla="*/ 36 h 437"/>
                    <a:gd name="T2" fmla="*/ 48 w 633"/>
                    <a:gd name="T3" fmla="*/ 120 h 437"/>
                    <a:gd name="T4" fmla="*/ 84 w 633"/>
                    <a:gd name="T5" fmla="*/ 144 h 437"/>
                    <a:gd name="T6" fmla="*/ 0 w 633"/>
                    <a:gd name="T7" fmla="*/ 264 h 437"/>
                    <a:gd name="T8" fmla="*/ 12 w 633"/>
                    <a:gd name="T9" fmla="*/ 300 h 437"/>
                    <a:gd name="T10" fmla="*/ 84 w 633"/>
                    <a:gd name="T11" fmla="*/ 312 h 437"/>
                    <a:gd name="T12" fmla="*/ 120 w 633"/>
                    <a:gd name="T13" fmla="*/ 336 h 437"/>
                    <a:gd name="T14" fmla="*/ 240 w 633"/>
                    <a:gd name="T15" fmla="*/ 432 h 437"/>
                    <a:gd name="T16" fmla="*/ 360 w 633"/>
                    <a:gd name="T17" fmla="*/ 408 h 437"/>
                    <a:gd name="T18" fmla="*/ 372 w 633"/>
                    <a:gd name="T19" fmla="*/ 372 h 437"/>
                    <a:gd name="T20" fmla="*/ 408 w 633"/>
                    <a:gd name="T21" fmla="*/ 300 h 437"/>
                    <a:gd name="T22" fmla="*/ 420 w 633"/>
                    <a:gd name="T23" fmla="*/ 252 h 437"/>
                    <a:gd name="T24" fmla="*/ 456 w 633"/>
                    <a:gd name="T25" fmla="*/ 240 h 437"/>
                    <a:gd name="T26" fmla="*/ 612 w 633"/>
                    <a:gd name="T27" fmla="*/ 204 h 437"/>
                    <a:gd name="T28" fmla="*/ 624 w 633"/>
                    <a:gd name="T29" fmla="*/ 168 h 437"/>
                    <a:gd name="T30" fmla="*/ 552 w 633"/>
                    <a:gd name="T31" fmla="*/ 144 h 437"/>
                    <a:gd name="T32" fmla="*/ 480 w 633"/>
                    <a:gd name="T33" fmla="*/ 96 h 437"/>
                    <a:gd name="T34" fmla="*/ 348 w 633"/>
                    <a:gd name="T35" fmla="*/ 60 h 437"/>
                    <a:gd name="T36" fmla="*/ 312 w 633"/>
                    <a:gd name="T37" fmla="*/ 36 h 437"/>
                    <a:gd name="T38" fmla="*/ 204 w 633"/>
                    <a:gd name="T39" fmla="*/ 0 h 437"/>
                    <a:gd name="T40" fmla="*/ 132 w 633"/>
                    <a:gd name="T41" fmla="*/ 36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33" h="437">
                      <a:moveTo>
                        <a:pt x="132" y="36"/>
                      </a:moveTo>
                      <a:cubicBezTo>
                        <a:pt x="83" y="52"/>
                        <a:pt x="64" y="71"/>
                        <a:pt x="48" y="120"/>
                      </a:cubicBezTo>
                      <a:cubicBezTo>
                        <a:pt x="60" y="128"/>
                        <a:pt x="80" y="130"/>
                        <a:pt x="84" y="144"/>
                      </a:cubicBezTo>
                      <a:cubicBezTo>
                        <a:pt x="101" y="203"/>
                        <a:pt x="32" y="232"/>
                        <a:pt x="0" y="264"/>
                      </a:cubicBezTo>
                      <a:cubicBezTo>
                        <a:pt x="4" y="276"/>
                        <a:pt x="1" y="294"/>
                        <a:pt x="12" y="300"/>
                      </a:cubicBezTo>
                      <a:cubicBezTo>
                        <a:pt x="33" y="312"/>
                        <a:pt x="61" y="304"/>
                        <a:pt x="84" y="312"/>
                      </a:cubicBezTo>
                      <a:cubicBezTo>
                        <a:pt x="98" y="317"/>
                        <a:pt x="108" y="328"/>
                        <a:pt x="120" y="336"/>
                      </a:cubicBezTo>
                      <a:cubicBezTo>
                        <a:pt x="141" y="399"/>
                        <a:pt x="184" y="413"/>
                        <a:pt x="240" y="432"/>
                      </a:cubicBezTo>
                      <a:cubicBezTo>
                        <a:pt x="280" y="426"/>
                        <a:pt x="331" y="437"/>
                        <a:pt x="360" y="408"/>
                      </a:cubicBezTo>
                      <a:cubicBezTo>
                        <a:pt x="369" y="399"/>
                        <a:pt x="366" y="383"/>
                        <a:pt x="372" y="372"/>
                      </a:cubicBezTo>
                      <a:cubicBezTo>
                        <a:pt x="407" y="302"/>
                        <a:pt x="388" y="370"/>
                        <a:pt x="408" y="300"/>
                      </a:cubicBezTo>
                      <a:cubicBezTo>
                        <a:pt x="413" y="284"/>
                        <a:pt x="410" y="265"/>
                        <a:pt x="420" y="252"/>
                      </a:cubicBezTo>
                      <a:cubicBezTo>
                        <a:pt x="428" y="242"/>
                        <a:pt x="444" y="243"/>
                        <a:pt x="456" y="240"/>
                      </a:cubicBezTo>
                      <a:cubicBezTo>
                        <a:pt x="508" y="225"/>
                        <a:pt x="561" y="221"/>
                        <a:pt x="612" y="204"/>
                      </a:cubicBezTo>
                      <a:cubicBezTo>
                        <a:pt x="616" y="192"/>
                        <a:pt x="633" y="177"/>
                        <a:pt x="624" y="168"/>
                      </a:cubicBezTo>
                      <a:cubicBezTo>
                        <a:pt x="606" y="150"/>
                        <a:pt x="576" y="152"/>
                        <a:pt x="552" y="144"/>
                      </a:cubicBezTo>
                      <a:cubicBezTo>
                        <a:pt x="525" y="135"/>
                        <a:pt x="507" y="105"/>
                        <a:pt x="480" y="96"/>
                      </a:cubicBezTo>
                      <a:cubicBezTo>
                        <a:pt x="437" y="82"/>
                        <a:pt x="389" y="80"/>
                        <a:pt x="348" y="60"/>
                      </a:cubicBezTo>
                      <a:cubicBezTo>
                        <a:pt x="335" y="54"/>
                        <a:pt x="325" y="42"/>
                        <a:pt x="312" y="36"/>
                      </a:cubicBezTo>
                      <a:cubicBezTo>
                        <a:pt x="277" y="21"/>
                        <a:pt x="204" y="0"/>
                        <a:pt x="204" y="0"/>
                      </a:cubicBezTo>
                      <a:cubicBezTo>
                        <a:pt x="157" y="31"/>
                        <a:pt x="182" y="19"/>
                        <a:pt x="132" y="36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8844" name="Oval 12"/>
                <p:cNvSpPr>
                  <a:spLocks noChangeArrowheads="1"/>
                </p:cNvSpPr>
                <p:nvPr/>
              </p:nvSpPr>
              <p:spPr bwMode="auto">
                <a:xfrm>
                  <a:off x="3840" y="2928"/>
                  <a:ext cx="768" cy="720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884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28" y="1152"/>
                  <a:ext cx="1728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fr-FR" altLang="fr-FR" sz="1200">
                      <a:latin typeface="Cooper Md BT" pitchFamily="18" charset="0"/>
                    </a:rPr>
                    <a:t>Microbille allongée, considérée </a:t>
                  </a:r>
                </a:p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fr-FR" altLang="fr-FR" sz="1200">
                      <a:latin typeface="Cooper Md BT" pitchFamily="18" charset="0"/>
                    </a:rPr>
                    <a:t>comme défaut si  D / d &gt;1.2</a:t>
                  </a:r>
                  <a:endParaRPr lang="en-GB" altLang="fr-FR" sz="1200">
                    <a:latin typeface="Cooper Md BT" pitchFamily="18" charset="0"/>
                  </a:endParaRPr>
                </a:p>
              </p:txBody>
            </p:sp>
            <p:sp>
              <p:nvSpPr>
                <p:cNvPr id="24884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32" y="2352"/>
                  <a:ext cx="2160" cy="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fr-FR" altLang="fr-FR" sz="1200">
                      <a:latin typeface="Cooper Md BT" pitchFamily="18" charset="0"/>
                    </a:rPr>
                    <a:t>Microbille supportant un ou deux satellites,</a:t>
                  </a:r>
                </a:p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fr-FR" altLang="fr-FR" sz="1200">
                      <a:latin typeface="Cooper Md BT" pitchFamily="18" charset="0"/>
                    </a:rPr>
                    <a:t>considérée comme défaut si d / D&lt;1/4</a:t>
                  </a:r>
                </a:p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fr-FR" altLang="fr-FR" sz="1200">
                      <a:latin typeface="Cooper Md BT" pitchFamily="18" charset="0"/>
                    </a:rPr>
                    <a:t>(d=diamètre du plus gros satellite)</a:t>
                  </a:r>
                  <a:endParaRPr lang="en-GB" altLang="fr-FR" sz="1200">
                    <a:latin typeface="Cooper Md BT" pitchFamily="18" charset="0"/>
                  </a:endParaRPr>
                </a:p>
              </p:txBody>
            </p:sp>
            <p:sp>
              <p:nvSpPr>
                <p:cNvPr id="24884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2" y="3600"/>
                  <a:ext cx="2016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fr-FR" altLang="fr-FR" sz="1200">
                      <a:latin typeface="Cooper Md BT" pitchFamily="18" charset="0"/>
                    </a:rPr>
                    <a:t>Microbille en forme de goutte, </a:t>
                  </a:r>
                </a:p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fr-FR" altLang="fr-FR" sz="1200">
                      <a:latin typeface="Cooper Md BT" pitchFamily="18" charset="0"/>
                    </a:rPr>
                    <a:t>considérée comme bille défaut si L/l&gt;1.2</a:t>
                  </a:r>
                  <a:endParaRPr lang="fr-FR" altLang="fr-FR" sz="10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848" name="Line 16"/>
                <p:cNvSpPr>
                  <a:spLocks noChangeShapeType="1"/>
                </p:cNvSpPr>
                <p:nvPr/>
              </p:nvSpPr>
              <p:spPr bwMode="auto">
                <a:xfrm>
                  <a:off x="2928" y="672"/>
                  <a:ext cx="0" cy="3648"/>
                </a:xfrm>
                <a:prstGeom prst="line">
                  <a:avLst/>
                </a:prstGeom>
                <a:noFill/>
                <a:ln w="3175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8849" name="Line 17"/>
                <p:cNvSpPr>
                  <a:spLocks noChangeShapeType="1"/>
                </p:cNvSpPr>
                <p:nvPr/>
              </p:nvSpPr>
              <p:spPr bwMode="auto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8850" name="Line 18"/>
                <p:cNvSpPr>
                  <a:spLocks noChangeShapeType="1"/>
                </p:cNvSpPr>
                <p:nvPr/>
              </p:nvSpPr>
              <p:spPr bwMode="auto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3175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885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976" y="1152"/>
                  <a:ext cx="2640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fr-FR" altLang="fr-FR" sz="1200">
                      <a:latin typeface="Cooper Md BT" pitchFamily="18" charset="0"/>
                    </a:rPr>
                    <a:t>Microbille supportant un satellite complètement soudé,</a:t>
                  </a:r>
                </a:p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fr-FR" altLang="fr-FR" sz="1200">
                      <a:latin typeface="Cooper Md BT" pitchFamily="18" charset="0"/>
                    </a:rPr>
                    <a:t>considérée comme défaut si D2/D1&gt;1.2</a:t>
                  </a:r>
                </a:p>
              </p:txBody>
            </p:sp>
            <p:sp>
              <p:nvSpPr>
                <p:cNvPr id="24885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08" y="2400"/>
                  <a:ext cx="168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GB" altLang="fr-FR" sz="1200">
                      <a:latin typeface="Cooper Md BT" pitchFamily="18" charset="0"/>
                    </a:rPr>
                    <a:t>Grains</a:t>
                  </a:r>
                </a:p>
              </p:txBody>
            </p:sp>
            <p:sp>
              <p:nvSpPr>
                <p:cNvPr id="2488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360" y="3744"/>
                  <a:ext cx="192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fr-FR" altLang="fr-FR" sz="1200">
                      <a:latin typeface="Cooper Md BT" pitchFamily="18" charset="0"/>
                    </a:rPr>
                    <a:t>Microbille opaque</a:t>
                  </a:r>
                </a:p>
              </p:txBody>
            </p:sp>
            <p:sp>
              <p:nvSpPr>
                <p:cNvPr id="24885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0" y="96"/>
                  <a:ext cx="5760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GB" altLang="fr-FR" dirty="0">
                      <a:solidFill>
                        <a:schemeClr val="accent2"/>
                      </a:solidFill>
                      <a:latin typeface="Cooper Md BT" pitchFamily="18" charset="0"/>
                    </a:rPr>
                    <a:t>                QUALITE DE LA BILLE : SPHERICITE</a:t>
                  </a:r>
                </a:p>
              </p:txBody>
            </p:sp>
          </p:grpSp>
          <p:sp>
            <p:nvSpPr>
              <p:cNvPr id="248855" name="Line 23"/>
              <p:cNvSpPr>
                <a:spLocks noChangeShapeType="1"/>
              </p:cNvSpPr>
              <p:nvPr/>
            </p:nvSpPr>
            <p:spPr bwMode="auto">
              <a:xfrm>
                <a:off x="864" y="76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8856" name="Text Box 24"/>
              <p:cNvSpPr txBox="1">
                <a:spLocks noChangeArrowheads="1"/>
              </p:cNvSpPr>
              <p:nvPr/>
            </p:nvSpPr>
            <p:spPr bwMode="auto">
              <a:xfrm>
                <a:off x="2064" y="672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altLang="fr-FR" sz="1600">
                    <a:latin typeface="Cooper Md BT" pitchFamily="18" charset="0"/>
                  </a:rPr>
                  <a:t>D</a:t>
                </a:r>
              </a:p>
            </p:txBody>
          </p:sp>
          <p:sp>
            <p:nvSpPr>
              <p:cNvPr id="248857" name="Line 25"/>
              <p:cNvSpPr>
                <a:spLocks noChangeShapeType="1"/>
              </p:cNvSpPr>
              <p:nvPr/>
            </p:nvSpPr>
            <p:spPr bwMode="auto">
              <a:xfrm>
                <a:off x="1440" y="480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8858" name="Text Box 26"/>
              <p:cNvSpPr txBox="1">
                <a:spLocks noChangeArrowheads="1"/>
              </p:cNvSpPr>
              <p:nvPr/>
            </p:nvSpPr>
            <p:spPr bwMode="auto">
              <a:xfrm>
                <a:off x="1344" y="288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altLang="fr-FR" sz="1600">
                    <a:latin typeface="Cooper Md BT" pitchFamily="18" charset="0"/>
                  </a:rPr>
                  <a:t>d</a:t>
                </a:r>
              </a:p>
            </p:txBody>
          </p:sp>
          <p:sp>
            <p:nvSpPr>
              <p:cNvPr id="248859" name="Line 27"/>
              <p:cNvSpPr>
                <a:spLocks noChangeShapeType="1"/>
              </p:cNvSpPr>
              <p:nvPr/>
            </p:nvSpPr>
            <p:spPr bwMode="auto">
              <a:xfrm flipV="1">
                <a:off x="3888" y="480"/>
                <a:ext cx="912" cy="3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8860" name="Text Box 28"/>
              <p:cNvSpPr txBox="1">
                <a:spLocks noChangeArrowheads="1"/>
              </p:cNvSpPr>
              <p:nvPr/>
            </p:nvSpPr>
            <p:spPr bwMode="auto">
              <a:xfrm>
                <a:off x="4896" y="336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altLang="fr-FR" sz="1600">
                    <a:latin typeface="Cooper Md BT" pitchFamily="18" charset="0"/>
                  </a:rPr>
                  <a:t>D2</a:t>
                </a:r>
              </a:p>
            </p:txBody>
          </p:sp>
          <p:sp>
            <p:nvSpPr>
              <p:cNvPr id="248861" name="Line 29"/>
              <p:cNvSpPr>
                <a:spLocks noChangeShapeType="1"/>
              </p:cNvSpPr>
              <p:nvPr/>
            </p:nvSpPr>
            <p:spPr bwMode="auto">
              <a:xfrm>
                <a:off x="4224" y="38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8862" name="Text Box 30"/>
              <p:cNvSpPr txBox="1">
                <a:spLocks noChangeArrowheads="1"/>
              </p:cNvSpPr>
              <p:nvPr/>
            </p:nvSpPr>
            <p:spPr bwMode="auto">
              <a:xfrm>
                <a:off x="4080" y="144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altLang="fr-FR" sz="1600">
                    <a:latin typeface="Cooper Md BT" pitchFamily="18" charset="0"/>
                  </a:rPr>
                  <a:t>D1</a:t>
                </a:r>
              </a:p>
            </p:txBody>
          </p:sp>
          <p:sp>
            <p:nvSpPr>
              <p:cNvPr id="248863" name="Freeform 31"/>
              <p:cNvSpPr>
                <a:spLocks/>
              </p:cNvSpPr>
              <p:nvPr/>
            </p:nvSpPr>
            <p:spPr bwMode="auto">
              <a:xfrm>
                <a:off x="1068" y="1716"/>
                <a:ext cx="516" cy="492"/>
              </a:xfrm>
              <a:custGeom>
                <a:avLst/>
                <a:gdLst>
                  <a:gd name="T0" fmla="*/ 0 w 516"/>
                  <a:gd name="T1" fmla="*/ 0 h 492"/>
                  <a:gd name="T2" fmla="*/ 516 w 516"/>
                  <a:gd name="T3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16" h="492">
                    <a:moveTo>
                      <a:pt x="0" y="0"/>
                    </a:moveTo>
                    <a:lnTo>
                      <a:pt x="516" y="492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8864" name="Text Box 32"/>
              <p:cNvSpPr txBox="1">
                <a:spLocks noChangeArrowheads="1"/>
              </p:cNvSpPr>
              <p:nvPr/>
            </p:nvSpPr>
            <p:spPr bwMode="auto">
              <a:xfrm>
                <a:off x="1584" y="2208"/>
                <a:ext cx="38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altLang="fr-FR" sz="1600">
                    <a:latin typeface="Cooper Md BT" pitchFamily="18" charset="0"/>
                  </a:rPr>
                  <a:t>D</a:t>
                </a:r>
              </a:p>
            </p:txBody>
          </p:sp>
          <p:sp>
            <p:nvSpPr>
              <p:cNvPr id="248865" name="Freeform 33"/>
              <p:cNvSpPr>
                <a:spLocks/>
              </p:cNvSpPr>
              <p:nvPr/>
            </p:nvSpPr>
            <p:spPr bwMode="auto">
              <a:xfrm>
                <a:off x="1680" y="1632"/>
                <a:ext cx="300" cy="228"/>
              </a:xfrm>
              <a:custGeom>
                <a:avLst/>
                <a:gdLst>
                  <a:gd name="T0" fmla="*/ 0 w 300"/>
                  <a:gd name="T1" fmla="*/ 0 h 228"/>
                  <a:gd name="T2" fmla="*/ 300 w 300"/>
                  <a:gd name="T3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0" h="228">
                    <a:moveTo>
                      <a:pt x="0" y="0"/>
                    </a:moveTo>
                    <a:lnTo>
                      <a:pt x="300" y="2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8866" name="Text Box 34"/>
              <p:cNvSpPr txBox="1">
                <a:spLocks noChangeArrowheads="1"/>
              </p:cNvSpPr>
              <p:nvPr/>
            </p:nvSpPr>
            <p:spPr bwMode="auto">
              <a:xfrm>
                <a:off x="1968" y="1824"/>
                <a:ext cx="1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altLang="fr-FR" sz="1600">
                    <a:latin typeface="Cooper Md BT" pitchFamily="18" charset="0"/>
                  </a:rPr>
                  <a:t>d</a:t>
                </a:r>
              </a:p>
            </p:txBody>
          </p:sp>
          <p:sp>
            <p:nvSpPr>
              <p:cNvPr id="248867" name="Freeform 35"/>
              <p:cNvSpPr>
                <a:spLocks/>
              </p:cNvSpPr>
              <p:nvPr/>
            </p:nvSpPr>
            <p:spPr bwMode="auto">
              <a:xfrm>
                <a:off x="1056" y="3156"/>
                <a:ext cx="708" cy="204"/>
              </a:xfrm>
              <a:custGeom>
                <a:avLst/>
                <a:gdLst>
                  <a:gd name="T0" fmla="*/ 708 w 708"/>
                  <a:gd name="T1" fmla="*/ 0 h 204"/>
                  <a:gd name="T2" fmla="*/ 0 w 708"/>
                  <a:gd name="T3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8" h="204">
                    <a:moveTo>
                      <a:pt x="708" y="0"/>
                    </a:moveTo>
                    <a:lnTo>
                      <a:pt x="0" y="204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8868" name="Text Box 36"/>
              <p:cNvSpPr txBox="1">
                <a:spLocks noChangeArrowheads="1"/>
              </p:cNvSpPr>
              <p:nvPr/>
            </p:nvSpPr>
            <p:spPr bwMode="auto">
              <a:xfrm>
                <a:off x="1776" y="3072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altLang="fr-FR" sz="1600">
                    <a:latin typeface="Cooper Md BT" pitchFamily="18" charset="0"/>
                  </a:rPr>
                  <a:t>L</a:t>
                </a:r>
              </a:p>
            </p:txBody>
          </p:sp>
          <p:sp>
            <p:nvSpPr>
              <p:cNvPr id="248869" name="Freeform 37"/>
              <p:cNvSpPr>
                <a:spLocks/>
              </p:cNvSpPr>
              <p:nvPr/>
            </p:nvSpPr>
            <p:spPr bwMode="auto">
              <a:xfrm>
                <a:off x="1284" y="3000"/>
                <a:ext cx="132" cy="576"/>
              </a:xfrm>
              <a:custGeom>
                <a:avLst/>
                <a:gdLst>
                  <a:gd name="T0" fmla="*/ 0 w 132"/>
                  <a:gd name="T1" fmla="*/ 0 h 576"/>
                  <a:gd name="T2" fmla="*/ 132 w 132"/>
                  <a:gd name="T3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2" h="576">
                    <a:moveTo>
                      <a:pt x="0" y="0"/>
                    </a:moveTo>
                    <a:lnTo>
                      <a:pt x="132" y="57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8870" name="Text Box 38"/>
              <p:cNvSpPr txBox="1">
                <a:spLocks noChangeArrowheads="1"/>
              </p:cNvSpPr>
              <p:nvPr/>
            </p:nvSpPr>
            <p:spPr bwMode="auto">
              <a:xfrm>
                <a:off x="1104" y="2880"/>
                <a:ext cx="1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altLang="fr-FR" sz="1600">
                    <a:latin typeface="Cooper Md BT" pitchFamily="18" charset="0"/>
                  </a:rPr>
                  <a:t>l</a:t>
                </a:r>
              </a:p>
            </p:txBody>
          </p:sp>
        </p:grpSp>
        <p:graphicFrame>
          <p:nvGraphicFramePr>
            <p:cNvPr id="248871" name="Picture 1"/>
            <p:cNvGraphicFramePr>
              <a:graphicFrameLocks noChangeAspect="1"/>
            </p:cNvGraphicFramePr>
            <p:nvPr/>
          </p:nvGraphicFramePr>
          <p:xfrm>
            <a:off x="144" y="144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3" name="Image Bitmap" r:id="rId3" imgW="1400000" imgH="1400000" progId="Paint.Picture">
                    <p:embed/>
                  </p:oleObj>
                </mc:Choice>
                <mc:Fallback>
                  <p:oleObj name="Image Bitmap" r:id="rId3" imgW="1400000" imgH="1400000" progId="Paint.Picture">
                    <p:embed/>
                    <p:pic>
                      <p:nvPicPr>
                        <p:cNvPr id="248871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44"/>
                          <a:ext cx="19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8872" name="Picture 1"/>
            <p:cNvGraphicFramePr>
              <a:graphicFrameLocks noChangeAspect="1"/>
            </p:cNvGraphicFramePr>
            <p:nvPr/>
          </p:nvGraphicFramePr>
          <p:xfrm>
            <a:off x="5376" y="3984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4" name="Image Bitmap" r:id="rId5" imgW="1400000" imgH="1400000" progId="Paint.Picture">
                    <p:embed/>
                  </p:oleObj>
                </mc:Choice>
                <mc:Fallback>
                  <p:oleObj name="Image Bitmap" r:id="rId5" imgW="1400000" imgH="1400000" progId="Paint.Picture">
                    <p:embed/>
                    <p:pic>
                      <p:nvPicPr>
                        <p:cNvPr id="248872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6" y="3984"/>
                          <a:ext cx="19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0528881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4737-4C6F-40B6-874F-6DD40A510BBD}" type="slidenum">
              <a:rPr lang="en-GB" altLang="fr-FR"/>
              <a:pPr/>
              <a:t>14</a:t>
            </a:fld>
            <a:endParaRPr lang="en-GB" altLang="fr-FR"/>
          </a:p>
        </p:txBody>
      </p:sp>
      <p:sp>
        <p:nvSpPr>
          <p:cNvPr id="290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3200"/>
              <a:t>Rétroréflexion en fonction du grammage</a:t>
            </a:r>
            <a:endParaRPr lang="fr-FR" altLang="fr-FR"/>
          </a:p>
        </p:txBody>
      </p:sp>
      <p:graphicFrame>
        <p:nvGraphicFramePr>
          <p:cNvPr id="290819" name="Object 1027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209801" y="19050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Graphique" r:id="rId3" imgW="9715692" imgH="5143500" progId="MSGraph.Chart.8">
                  <p:embed followColorScheme="full"/>
                </p:oleObj>
              </mc:Choice>
              <mc:Fallback>
                <p:oleObj name="Graphique" r:id="rId3" imgW="9715692" imgH="5143500" progId="MSGraph.Chart.8">
                  <p:embed followColorScheme="full"/>
                  <p:pic>
                    <p:nvPicPr>
                      <p:cNvPr id="290819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905000"/>
                        <a:ext cx="7770813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18737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7180F28-969B-454A-B700-17F257164FBA}" type="slidenum">
              <a:rPr lang="en-GB" altLang="fr-FR"/>
              <a:pPr/>
              <a:t>15</a:t>
            </a:fld>
            <a:endParaRPr lang="en-GB" altLang="fr-FR"/>
          </a:p>
        </p:txBody>
      </p:sp>
      <p:pic>
        <p:nvPicPr>
          <p:cNvPr id="302082" name="Picture 2" descr="so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620714"/>
            <a:ext cx="7543800" cy="54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6960993" y="1034534"/>
            <a:ext cx="23451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 un bon applicateur...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401275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5AC5D4B-EA55-4902-9ABC-7439A84A6614}" type="slidenum">
              <a:rPr lang="en-GB" altLang="fr-FR" sz="1400">
                <a:latin typeface="Times New Roman" panose="02020603050405020304" pitchFamily="18" charset="0"/>
              </a:rPr>
              <a:pPr/>
              <a:t>16</a:t>
            </a:fld>
            <a:endParaRPr lang="en-GB" altLang="fr-FR" sz="1400">
              <a:latin typeface="Times New Roman" panose="02020603050405020304" pitchFamily="18" charset="0"/>
            </a:endParaRPr>
          </a:p>
        </p:txBody>
      </p:sp>
      <p:pic>
        <p:nvPicPr>
          <p:cNvPr id="36867" name="Picture 2" descr="pic1737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55563"/>
            <a:ext cx="7991475" cy="646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992314" y="3213100"/>
            <a:ext cx="648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400">
                <a:solidFill>
                  <a:srgbClr val="FF3300"/>
                </a:solidFill>
                <a:latin typeface="Tahoma" panose="020B0604030504040204" pitchFamily="34" charset="0"/>
              </a:rPr>
              <a:t>Et une bonne technique d’application..!</a:t>
            </a:r>
          </a:p>
        </p:txBody>
      </p:sp>
    </p:spTree>
    <p:extLst>
      <p:ext uri="{BB962C8B-B14F-4D97-AF65-F5344CB8AC3E}">
        <p14:creationId xmlns:p14="http://schemas.microsoft.com/office/powerpoint/2010/main" val="161019486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9EA373C-C7B9-410F-9B0E-A7831509AA67}" type="slidenum">
              <a:rPr lang="en-GB" altLang="fr-FR"/>
              <a:pPr/>
              <a:t>17</a:t>
            </a:fld>
            <a:endParaRPr lang="en-GB" altLang="fr-FR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1730375"/>
          </a:xfrm>
        </p:spPr>
        <p:txBody>
          <a:bodyPr/>
          <a:lstStyle/>
          <a:p>
            <a:pPr algn="ctr"/>
            <a:r>
              <a:rPr lang="fr-FR" altLang="fr-FR" sz="3200" dirty="0" smtClean="0"/>
              <a:t>AUGMENTER LE SRT</a:t>
            </a:r>
            <a:endParaRPr lang="fr-FR" altLang="fr-FR" sz="3200" dirty="0"/>
          </a:p>
        </p:txBody>
      </p:sp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1524001" y="19600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53639" name="Rectangle 7"/>
          <p:cNvSpPr>
            <a:spLocks noChangeArrowheads="1"/>
          </p:cNvSpPr>
          <p:nvPr/>
        </p:nvSpPr>
        <p:spPr bwMode="auto">
          <a:xfrm>
            <a:off x="1524001" y="1891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453638" name="Object 6"/>
          <p:cNvGraphicFramePr>
            <a:graphicFrameLocks noChangeAspect="1"/>
          </p:cNvGraphicFramePr>
          <p:nvPr/>
        </p:nvGraphicFramePr>
        <p:xfrm>
          <a:off x="1524000" y="1484314"/>
          <a:ext cx="9036050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Feuille de calcul" r:id="rId3" imgW="9258300" imgH="5734202" progId="Excel.Sheet.8">
                  <p:embed/>
                </p:oleObj>
              </mc:Choice>
              <mc:Fallback>
                <p:oleObj name="Feuille de calcul" r:id="rId3" imgW="9258300" imgH="5734202" progId="Excel.Sheet.8">
                  <p:embed/>
                  <p:pic>
                    <p:nvPicPr>
                      <p:cNvPr id="4536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84314"/>
                        <a:ext cx="9036050" cy="447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933907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1989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1077447"/>
            <a:ext cx="8229600" cy="478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Date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CONFIDENTIAL -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47D3AE0-FB8A-4915-B100-4144755AAF93}" type="slidenum">
              <a:rPr lang="fr-BE" smtClean="0"/>
              <a:pPr>
                <a:defRPr/>
              </a:pPr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975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3600" dirty="0"/>
              <a:t>Utilité du traitement</a:t>
            </a:r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22098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D7A2DAC4-721B-46BE-AA20-213FEB85388E}" type="slidenum">
              <a:rPr lang="en-GB" altLang="fr-FR"/>
              <a:pPr/>
              <a:t>19</a:t>
            </a:fld>
            <a:endParaRPr lang="en-GB" altLang="fr-FR"/>
          </a:p>
        </p:txBody>
      </p:sp>
      <p:sp>
        <p:nvSpPr>
          <p:cNvPr id="459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09800" y="1905000"/>
            <a:ext cx="7772400" cy="41148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fr-FR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Contrôler</a:t>
            </a:r>
            <a:r>
              <a:rPr lang="en-US" altLang="fr-F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fr-FR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l'enfoncement</a:t>
            </a:r>
            <a:r>
              <a:rPr lang="en-US" altLang="fr-F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des </a:t>
            </a:r>
            <a:r>
              <a:rPr lang="en-US" altLang="fr-FR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billes</a:t>
            </a:r>
            <a:endParaRPr lang="en-US" altLang="fr-F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fr-F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Assurer un bon </a:t>
            </a:r>
            <a:r>
              <a:rPr lang="en-US" altLang="fr-FR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accrochage</a:t>
            </a:r>
            <a:r>
              <a:rPr lang="en-US" altLang="fr-F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sur le </a:t>
            </a:r>
            <a:r>
              <a:rPr lang="en-US" altLang="fr-FR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produit</a:t>
            </a:r>
            <a:r>
              <a:rPr lang="en-US" altLang="fr-F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 marquage</a:t>
            </a:r>
            <a:endParaRPr lang="en-US" altLang="fr-FR" dirty="0"/>
          </a:p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fr-FR" dirty="0" err="1" smtClean="0"/>
              <a:t>Réduire</a:t>
            </a:r>
            <a:r>
              <a:rPr lang="en-US" altLang="fr-FR" dirty="0" smtClean="0"/>
              <a:t> le </a:t>
            </a:r>
            <a:r>
              <a:rPr lang="en-US" altLang="fr-FR" dirty="0" err="1" smtClean="0"/>
              <a:t>phénomène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d'arrachement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1117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B112679-054F-4696-B7B4-5B17D82AF513}" type="slidenum">
              <a:rPr lang="en-GB" altLang="fr-FR"/>
              <a:pPr/>
              <a:t>2</a:t>
            </a:fld>
            <a:endParaRPr lang="en-GB" altLang="fr-FR" dirty="0"/>
          </a:p>
        </p:txBody>
      </p:sp>
      <p:pic>
        <p:nvPicPr>
          <p:cNvPr id="435202" name="Picture 2" descr="old striper rear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3638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A72CC91-653F-491E-87F6-A12447435B65}" type="slidenum">
              <a:rPr lang="en-GB" altLang="fr-FR"/>
              <a:pPr/>
              <a:t>20</a:t>
            </a:fld>
            <a:endParaRPr lang="en-GB" altLang="fr-FR" dirty="0"/>
          </a:p>
        </p:txBody>
      </p:sp>
      <p:grpSp>
        <p:nvGrpSpPr>
          <p:cNvPr id="454658" name="Group 2"/>
          <p:cNvGrpSpPr>
            <a:grpSpLocks/>
          </p:cNvGrpSpPr>
          <p:nvPr/>
        </p:nvGrpSpPr>
        <p:grpSpPr bwMode="auto">
          <a:xfrm>
            <a:off x="1524000" y="533400"/>
            <a:ext cx="9164638" cy="5703912"/>
            <a:chOff x="0" y="336"/>
            <a:chExt cx="5773" cy="3984"/>
          </a:xfrm>
        </p:grpSpPr>
        <p:grpSp>
          <p:nvGrpSpPr>
            <p:cNvPr id="454659" name="Group 3"/>
            <p:cNvGrpSpPr>
              <a:grpSpLocks/>
            </p:cNvGrpSpPr>
            <p:nvPr/>
          </p:nvGrpSpPr>
          <p:grpSpPr bwMode="auto">
            <a:xfrm>
              <a:off x="0" y="1392"/>
              <a:ext cx="5773" cy="2928"/>
              <a:chOff x="0" y="1392"/>
              <a:chExt cx="5773" cy="2928"/>
            </a:xfrm>
          </p:grpSpPr>
          <p:grpSp>
            <p:nvGrpSpPr>
              <p:cNvPr id="454660" name="Group 4"/>
              <p:cNvGrpSpPr>
                <a:grpSpLocks/>
              </p:cNvGrpSpPr>
              <p:nvPr/>
            </p:nvGrpSpPr>
            <p:grpSpPr bwMode="auto">
              <a:xfrm>
                <a:off x="0" y="1392"/>
                <a:ext cx="5773" cy="1872"/>
                <a:chOff x="-13" y="2112"/>
                <a:chExt cx="5773" cy="1872"/>
              </a:xfrm>
            </p:grpSpPr>
            <p:sp>
              <p:nvSpPr>
                <p:cNvPr id="454661" name="Freeform 5" descr="Papier journal"/>
                <p:cNvSpPr>
                  <a:spLocks/>
                </p:cNvSpPr>
                <p:nvPr/>
              </p:nvSpPr>
              <p:spPr bwMode="auto">
                <a:xfrm>
                  <a:off x="-13" y="2826"/>
                  <a:ext cx="5773" cy="1158"/>
                </a:xfrm>
                <a:custGeom>
                  <a:avLst/>
                  <a:gdLst>
                    <a:gd name="T0" fmla="*/ 613 w 5773"/>
                    <a:gd name="T1" fmla="*/ 100 h 1158"/>
                    <a:gd name="T2" fmla="*/ 707 w 5773"/>
                    <a:gd name="T3" fmla="*/ 60 h 1158"/>
                    <a:gd name="T4" fmla="*/ 887 w 5773"/>
                    <a:gd name="T5" fmla="*/ 56 h 1158"/>
                    <a:gd name="T6" fmla="*/ 971 w 5773"/>
                    <a:gd name="T7" fmla="*/ 106 h 1158"/>
                    <a:gd name="T8" fmla="*/ 1105 w 5773"/>
                    <a:gd name="T9" fmla="*/ 148 h 1158"/>
                    <a:gd name="T10" fmla="*/ 1219 w 5773"/>
                    <a:gd name="T11" fmla="*/ 148 h 1158"/>
                    <a:gd name="T12" fmla="*/ 1311 w 5773"/>
                    <a:gd name="T13" fmla="*/ 130 h 1158"/>
                    <a:gd name="T14" fmla="*/ 1433 w 5773"/>
                    <a:gd name="T15" fmla="*/ 64 h 1158"/>
                    <a:gd name="T16" fmla="*/ 1457 w 5773"/>
                    <a:gd name="T17" fmla="*/ 46 h 1158"/>
                    <a:gd name="T18" fmla="*/ 1495 w 5773"/>
                    <a:gd name="T19" fmla="*/ 6 h 1158"/>
                    <a:gd name="T20" fmla="*/ 1645 w 5773"/>
                    <a:gd name="T21" fmla="*/ 64 h 1158"/>
                    <a:gd name="T22" fmla="*/ 2279 w 5773"/>
                    <a:gd name="T23" fmla="*/ 106 h 1158"/>
                    <a:gd name="T24" fmla="*/ 2415 w 5773"/>
                    <a:gd name="T25" fmla="*/ 22 h 1158"/>
                    <a:gd name="T26" fmla="*/ 2449 w 5773"/>
                    <a:gd name="T27" fmla="*/ 280 h 1158"/>
                    <a:gd name="T28" fmla="*/ 2539 w 5773"/>
                    <a:gd name="T29" fmla="*/ 402 h 1158"/>
                    <a:gd name="T30" fmla="*/ 2793 w 5773"/>
                    <a:gd name="T31" fmla="*/ 534 h 1158"/>
                    <a:gd name="T32" fmla="*/ 2955 w 5773"/>
                    <a:gd name="T33" fmla="*/ 524 h 1158"/>
                    <a:gd name="T34" fmla="*/ 3181 w 5773"/>
                    <a:gd name="T35" fmla="*/ 376 h 1158"/>
                    <a:gd name="T36" fmla="*/ 3251 w 5773"/>
                    <a:gd name="T37" fmla="*/ 242 h 1158"/>
                    <a:gd name="T38" fmla="*/ 3279 w 5773"/>
                    <a:gd name="T39" fmla="*/ 162 h 1158"/>
                    <a:gd name="T40" fmla="*/ 3277 w 5773"/>
                    <a:gd name="T41" fmla="*/ 38 h 1158"/>
                    <a:gd name="T42" fmla="*/ 3333 w 5773"/>
                    <a:gd name="T43" fmla="*/ 82 h 1158"/>
                    <a:gd name="T44" fmla="*/ 3483 w 5773"/>
                    <a:gd name="T45" fmla="*/ 102 h 1158"/>
                    <a:gd name="T46" fmla="*/ 4379 w 5773"/>
                    <a:gd name="T47" fmla="*/ 72 h 1158"/>
                    <a:gd name="T48" fmla="*/ 4485 w 5773"/>
                    <a:gd name="T49" fmla="*/ 20 h 1158"/>
                    <a:gd name="T50" fmla="*/ 4392 w 5773"/>
                    <a:gd name="T51" fmla="*/ 98 h 1158"/>
                    <a:gd name="T52" fmla="*/ 4311 w 5773"/>
                    <a:gd name="T53" fmla="*/ 232 h 1158"/>
                    <a:gd name="T54" fmla="*/ 4281 w 5773"/>
                    <a:gd name="T55" fmla="*/ 390 h 1158"/>
                    <a:gd name="T56" fmla="*/ 4311 w 5773"/>
                    <a:gd name="T57" fmla="*/ 542 h 1158"/>
                    <a:gd name="T58" fmla="*/ 4479 w 5773"/>
                    <a:gd name="T59" fmla="*/ 754 h 1158"/>
                    <a:gd name="T60" fmla="*/ 4591 w 5773"/>
                    <a:gd name="T61" fmla="*/ 808 h 1158"/>
                    <a:gd name="T62" fmla="*/ 4685 w 5773"/>
                    <a:gd name="T63" fmla="*/ 822 h 1158"/>
                    <a:gd name="T64" fmla="*/ 4805 w 5773"/>
                    <a:gd name="T65" fmla="*/ 820 h 1158"/>
                    <a:gd name="T66" fmla="*/ 5009 w 5773"/>
                    <a:gd name="T67" fmla="*/ 716 h 1158"/>
                    <a:gd name="T68" fmla="*/ 5113 w 5773"/>
                    <a:gd name="T69" fmla="*/ 584 h 1158"/>
                    <a:gd name="T70" fmla="*/ 5139 w 5773"/>
                    <a:gd name="T71" fmla="*/ 508 h 1158"/>
                    <a:gd name="T72" fmla="*/ 5153 w 5773"/>
                    <a:gd name="T73" fmla="*/ 370 h 1158"/>
                    <a:gd name="T74" fmla="*/ 5143 w 5773"/>
                    <a:gd name="T75" fmla="*/ 304 h 1158"/>
                    <a:gd name="T76" fmla="*/ 5129 w 5773"/>
                    <a:gd name="T77" fmla="*/ 260 h 1158"/>
                    <a:gd name="T78" fmla="*/ 5030 w 5773"/>
                    <a:gd name="T79" fmla="*/ 98 h 1158"/>
                    <a:gd name="T80" fmla="*/ 5041 w 5773"/>
                    <a:gd name="T81" fmla="*/ 72 h 1158"/>
                    <a:gd name="T82" fmla="*/ 5773 w 5773"/>
                    <a:gd name="T83" fmla="*/ 98 h 1158"/>
                    <a:gd name="T84" fmla="*/ 0 w 5773"/>
                    <a:gd name="T85" fmla="*/ 1158 h 1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773" h="1158">
                      <a:moveTo>
                        <a:pt x="0" y="98"/>
                      </a:moveTo>
                      <a:lnTo>
                        <a:pt x="613" y="100"/>
                      </a:lnTo>
                      <a:cubicBezTo>
                        <a:pt x="630" y="96"/>
                        <a:pt x="652" y="98"/>
                        <a:pt x="667" y="88"/>
                      </a:cubicBezTo>
                      <a:cubicBezTo>
                        <a:pt x="678" y="78"/>
                        <a:pt x="689" y="74"/>
                        <a:pt x="707" y="60"/>
                      </a:cubicBezTo>
                      <a:cubicBezTo>
                        <a:pt x="735" y="45"/>
                        <a:pt x="805" y="1"/>
                        <a:pt x="835" y="0"/>
                      </a:cubicBezTo>
                      <a:cubicBezTo>
                        <a:pt x="848" y="8"/>
                        <a:pt x="877" y="44"/>
                        <a:pt x="887" y="56"/>
                      </a:cubicBezTo>
                      <a:cubicBezTo>
                        <a:pt x="899" y="69"/>
                        <a:pt x="905" y="63"/>
                        <a:pt x="921" y="74"/>
                      </a:cubicBezTo>
                      <a:cubicBezTo>
                        <a:pt x="935" y="82"/>
                        <a:pt x="960" y="98"/>
                        <a:pt x="971" y="106"/>
                      </a:cubicBezTo>
                      <a:cubicBezTo>
                        <a:pt x="982" y="114"/>
                        <a:pt x="963" y="113"/>
                        <a:pt x="985" y="120"/>
                      </a:cubicBezTo>
                      <a:cubicBezTo>
                        <a:pt x="988" y="123"/>
                        <a:pt x="1101" y="147"/>
                        <a:pt x="1105" y="148"/>
                      </a:cubicBezTo>
                      <a:cubicBezTo>
                        <a:pt x="1113" y="161"/>
                        <a:pt x="1187" y="144"/>
                        <a:pt x="1199" y="154"/>
                      </a:cubicBezTo>
                      <a:cubicBezTo>
                        <a:pt x="1217" y="155"/>
                        <a:pt x="1210" y="150"/>
                        <a:pt x="1219" y="148"/>
                      </a:cubicBezTo>
                      <a:cubicBezTo>
                        <a:pt x="1228" y="146"/>
                        <a:pt x="1240" y="147"/>
                        <a:pt x="1255" y="144"/>
                      </a:cubicBezTo>
                      <a:cubicBezTo>
                        <a:pt x="1270" y="141"/>
                        <a:pt x="1292" y="137"/>
                        <a:pt x="1311" y="130"/>
                      </a:cubicBezTo>
                      <a:cubicBezTo>
                        <a:pt x="1336" y="123"/>
                        <a:pt x="1347" y="108"/>
                        <a:pt x="1369" y="104"/>
                      </a:cubicBezTo>
                      <a:cubicBezTo>
                        <a:pt x="1389" y="93"/>
                        <a:pt x="1421" y="73"/>
                        <a:pt x="1433" y="64"/>
                      </a:cubicBezTo>
                      <a:cubicBezTo>
                        <a:pt x="1445" y="55"/>
                        <a:pt x="1439" y="53"/>
                        <a:pt x="1443" y="50"/>
                      </a:cubicBezTo>
                      <a:cubicBezTo>
                        <a:pt x="1450" y="49"/>
                        <a:pt x="1453" y="41"/>
                        <a:pt x="1457" y="46"/>
                      </a:cubicBezTo>
                      <a:cubicBezTo>
                        <a:pt x="1463" y="42"/>
                        <a:pt x="1471" y="33"/>
                        <a:pt x="1477" y="26"/>
                      </a:cubicBezTo>
                      <a:cubicBezTo>
                        <a:pt x="1483" y="19"/>
                        <a:pt x="1486" y="8"/>
                        <a:pt x="1495" y="6"/>
                      </a:cubicBezTo>
                      <a:cubicBezTo>
                        <a:pt x="1504" y="4"/>
                        <a:pt x="1504" y="6"/>
                        <a:pt x="1529" y="16"/>
                      </a:cubicBezTo>
                      <a:cubicBezTo>
                        <a:pt x="1553" y="32"/>
                        <a:pt x="1621" y="48"/>
                        <a:pt x="1645" y="64"/>
                      </a:cubicBezTo>
                      <a:cubicBezTo>
                        <a:pt x="1660" y="74"/>
                        <a:pt x="1714" y="98"/>
                        <a:pt x="1731" y="106"/>
                      </a:cubicBezTo>
                      <a:lnTo>
                        <a:pt x="2279" y="106"/>
                      </a:lnTo>
                      <a:cubicBezTo>
                        <a:pt x="2294" y="103"/>
                        <a:pt x="2323" y="86"/>
                        <a:pt x="2333" y="74"/>
                      </a:cubicBezTo>
                      <a:cubicBezTo>
                        <a:pt x="2341" y="64"/>
                        <a:pt x="2415" y="9"/>
                        <a:pt x="2415" y="22"/>
                      </a:cubicBezTo>
                      <a:cubicBezTo>
                        <a:pt x="2415" y="39"/>
                        <a:pt x="2411" y="107"/>
                        <a:pt x="2407" y="124"/>
                      </a:cubicBezTo>
                      <a:cubicBezTo>
                        <a:pt x="2412" y="167"/>
                        <a:pt x="2435" y="243"/>
                        <a:pt x="2449" y="280"/>
                      </a:cubicBezTo>
                      <a:cubicBezTo>
                        <a:pt x="2463" y="317"/>
                        <a:pt x="2476" y="328"/>
                        <a:pt x="2491" y="348"/>
                      </a:cubicBezTo>
                      <a:cubicBezTo>
                        <a:pt x="2518" y="366"/>
                        <a:pt x="2509" y="389"/>
                        <a:pt x="2539" y="402"/>
                      </a:cubicBezTo>
                      <a:cubicBezTo>
                        <a:pt x="2558" y="422"/>
                        <a:pt x="2579" y="438"/>
                        <a:pt x="2611" y="466"/>
                      </a:cubicBezTo>
                      <a:cubicBezTo>
                        <a:pt x="2647" y="498"/>
                        <a:pt x="2737" y="524"/>
                        <a:pt x="2793" y="534"/>
                      </a:cubicBezTo>
                      <a:cubicBezTo>
                        <a:pt x="2844" y="543"/>
                        <a:pt x="2878" y="528"/>
                        <a:pt x="2929" y="532"/>
                      </a:cubicBezTo>
                      <a:cubicBezTo>
                        <a:pt x="2956" y="531"/>
                        <a:pt x="2922" y="539"/>
                        <a:pt x="2955" y="524"/>
                      </a:cubicBezTo>
                      <a:cubicBezTo>
                        <a:pt x="2986" y="508"/>
                        <a:pt x="3077" y="463"/>
                        <a:pt x="3115" y="438"/>
                      </a:cubicBezTo>
                      <a:cubicBezTo>
                        <a:pt x="3153" y="413"/>
                        <a:pt x="3168" y="388"/>
                        <a:pt x="3181" y="376"/>
                      </a:cubicBezTo>
                      <a:cubicBezTo>
                        <a:pt x="3194" y="364"/>
                        <a:pt x="3181" y="386"/>
                        <a:pt x="3193" y="364"/>
                      </a:cubicBezTo>
                      <a:cubicBezTo>
                        <a:pt x="3216" y="295"/>
                        <a:pt x="3228" y="311"/>
                        <a:pt x="3251" y="242"/>
                      </a:cubicBezTo>
                      <a:cubicBezTo>
                        <a:pt x="3264" y="203"/>
                        <a:pt x="3252" y="246"/>
                        <a:pt x="3265" y="208"/>
                      </a:cubicBezTo>
                      <a:cubicBezTo>
                        <a:pt x="3275" y="202"/>
                        <a:pt x="3270" y="167"/>
                        <a:pt x="3279" y="162"/>
                      </a:cubicBezTo>
                      <a:cubicBezTo>
                        <a:pt x="3282" y="150"/>
                        <a:pt x="3283" y="159"/>
                        <a:pt x="3283" y="138"/>
                      </a:cubicBezTo>
                      <a:cubicBezTo>
                        <a:pt x="3285" y="118"/>
                        <a:pt x="3268" y="45"/>
                        <a:pt x="3277" y="38"/>
                      </a:cubicBezTo>
                      <a:cubicBezTo>
                        <a:pt x="3281" y="24"/>
                        <a:pt x="3296" y="49"/>
                        <a:pt x="3305" y="56"/>
                      </a:cubicBezTo>
                      <a:cubicBezTo>
                        <a:pt x="3314" y="63"/>
                        <a:pt x="3325" y="76"/>
                        <a:pt x="3333" y="82"/>
                      </a:cubicBezTo>
                      <a:cubicBezTo>
                        <a:pt x="3341" y="88"/>
                        <a:pt x="3326" y="89"/>
                        <a:pt x="3351" y="92"/>
                      </a:cubicBezTo>
                      <a:cubicBezTo>
                        <a:pt x="3376" y="95"/>
                        <a:pt x="3324" y="100"/>
                        <a:pt x="3483" y="102"/>
                      </a:cubicBezTo>
                      <a:lnTo>
                        <a:pt x="4307" y="104"/>
                      </a:lnTo>
                      <a:cubicBezTo>
                        <a:pt x="4332" y="87"/>
                        <a:pt x="4353" y="89"/>
                        <a:pt x="4379" y="72"/>
                      </a:cubicBezTo>
                      <a:cubicBezTo>
                        <a:pt x="4392" y="63"/>
                        <a:pt x="4405" y="56"/>
                        <a:pt x="4418" y="47"/>
                      </a:cubicBezTo>
                      <a:cubicBezTo>
                        <a:pt x="4431" y="39"/>
                        <a:pt x="4485" y="20"/>
                        <a:pt x="4485" y="20"/>
                      </a:cubicBezTo>
                      <a:cubicBezTo>
                        <a:pt x="4491" y="24"/>
                        <a:pt x="4457" y="43"/>
                        <a:pt x="4441" y="56"/>
                      </a:cubicBezTo>
                      <a:cubicBezTo>
                        <a:pt x="4425" y="69"/>
                        <a:pt x="4404" y="85"/>
                        <a:pt x="4392" y="98"/>
                      </a:cubicBezTo>
                      <a:cubicBezTo>
                        <a:pt x="4381" y="109"/>
                        <a:pt x="4377" y="125"/>
                        <a:pt x="4367" y="136"/>
                      </a:cubicBezTo>
                      <a:cubicBezTo>
                        <a:pt x="4343" y="163"/>
                        <a:pt x="4311" y="232"/>
                        <a:pt x="4311" y="232"/>
                      </a:cubicBezTo>
                      <a:cubicBezTo>
                        <a:pt x="4299" y="253"/>
                        <a:pt x="4308" y="236"/>
                        <a:pt x="4303" y="262"/>
                      </a:cubicBezTo>
                      <a:cubicBezTo>
                        <a:pt x="4298" y="288"/>
                        <a:pt x="4282" y="349"/>
                        <a:pt x="4281" y="390"/>
                      </a:cubicBezTo>
                      <a:cubicBezTo>
                        <a:pt x="4275" y="416"/>
                        <a:pt x="4297" y="506"/>
                        <a:pt x="4297" y="506"/>
                      </a:cubicBezTo>
                      <a:cubicBezTo>
                        <a:pt x="4301" y="531"/>
                        <a:pt x="4302" y="520"/>
                        <a:pt x="4311" y="542"/>
                      </a:cubicBezTo>
                      <a:cubicBezTo>
                        <a:pt x="4322" y="565"/>
                        <a:pt x="4335" y="607"/>
                        <a:pt x="4363" y="642"/>
                      </a:cubicBezTo>
                      <a:cubicBezTo>
                        <a:pt x="4365" y="650"/>
                        <a:pt x="4458" y="743"/>
                        <a:pt x="4479" y="754"/>
                      </a:cubicBezTo>
                      <a:cubicBezTo>
                        <a:pt x="4513" y="771"/>
                        <a:pt x="4539" y="787"/>
                        <a:pt x="4573" y="804"/>
                      </a:cubicBezTo>
                      <a:cubicBezTo>
                        <a:pt x="4591" y="814"/>
                        <a:pt x="4576" y="804"/>
                        <a:pt x="4591" y="808"/>
                      </a:cubicBezTo>
                      <a:cubicBezTo>
                        <a:pt x="4606" y="812"/>
                        <a:pt x="4649" y="824"/>
                        <a:pt x="4665" y="826"/>
                      </a:cubicBezTo>
                      <a:cubicBezTo>
                        <a:pt x="4680" y="831"/>
                        <a:pt x="4673" y="822"/>
                        <a:pt x="4685" y="822"/>
                      </a:cubicBezTo>
                      <a:cubicBezTo>
                        <a:pt x="4697" y="822"/>
                        <a:pt x="4715" y="826"/>
                        <a:pt x="4735" y="826"/>
                      </a:cubicBezTo>
                      <a:cubicBezTo>
                        <a:pt x="4769" y="819"/>
                        <a:pt x="4771" y="824"/>
                        <a:pt x="4805" y="820"/>
                      </a:cubicBezTo>
                      <a:cubicBezTo>
                        <a:pt x="4832" y="808"/>
                        <a:pt x="4889" y="795"/>
                        <a:pt x="4923" y="778"/>
                      </a:cubicBezTo>
                      <a:cubicBezTo>
                        <a:pt x="4957" y="761"/>
                        <a:pt x="4988" y="734"/>
                        <a:pt x="5009" y="716"/>
                      </a:cubicBezTo>
                      <a:cubicBezTo>
                        <a:pt x="5022" y="703"/>
                        <a:pt x="5039" y="684"/>
                        <a:pt x="5047" y="668"/>
                      </a:cubicBezTo>
                      <a:cubicBezTo>
                        <a:pt x="5055" y="653"/>
                        <a:pt x="5112" y="587"/>
                        <a:pt x="5113" y="584"/>
                      </a:cubicBezTo>
                      <a:cubicBezTo>
                        <a:pt x="5125" y="568"/>
                        <a:pt x="5109" y="581"/>
                        <a:pt x="5113" y="568"/>
                      </a:cubicBezTo>
                      <a:cubicBezTo>
                        <a:pt x="5117" y="555"/>
                        <a:pt x="5133" y="532"/>
                        <a:pt x="5139" y="508"/>
                      </a:cubicBezTo>
                      <a:cubicBezTo>
                        <a:pt x="5145" y="484"/>
                        <a:pt x="5147" y="447"/>
                        <a:pt x="5149" y="424"/>
                      </a:cubicBezTo>
                      <a:cubicBezTo>
                        <a:pt x="5159" y="395"/>
                        <a:pt x="5145" y="377"/>
                        <a:pt x="5153" y="370"/>
                      </a:cubicBezTo>
                      <a:cubicBezTo>
                        <a:pt x="5153" y="353"/>
                        <a:pt x="5151" y="335"/>
                        <a:pt x="5149" y="324"/>
                      </a:cubicBezTo>
                      <a:cubicBezTo>
                        <a:pt x="5149" y="313"/>
                        <a:pt x="5146" y="315"/>
                        <a:pt x="5143" y="304"/>
                      </a:cubicBezTo>
                      <a:cubicBezTo>
                        <a:pt x="5140" y="294"/>
                        <a:pt x="5131" y="269"/>
                        <a:pt x="5129" y="262"/>
                      </a:cubicBezTo>
                      <a:cubicBezTo>
                        <a:pt x="5127" y="255"/>
                        <a:pt x="5132" y="269"/>
                        <a:pt x="5129" y="260"/>
                      </a:cubicBezTo>
                      <a:cubicBezTo>
                        <a:pt x="5125" y="230"/>
                        <a:pt x="5121" y="233"/>
                        <a:pt x="5109" y="206"/>
                      </a:cubicBezTo>
                      <a:cubicBezTo>
                        <a:pt x="5082" y="147"/>
                        <a:pt x="5081" y="132"/>
                        <a:pt x="5030" y="98"/>
                      </a:cubicBezTo>
                      <a:cubicBezTo>
                        <a:pt x="5015" y="71"/>
                        <a:pt x="4974" y="45"/>
                        <a:pt x="4979" y="38"/>
                      </a:cubicBezTo>
                      <a:cubicBezTo>
                        <a:pt x="4981" y="34"/>
                        <a:pt x="5021" y="62"/>
                        <a:pt x="5041" y="72"/>
                      </a:cubicBezTo>
                      <a:cubicBezTo>
                        <a:pt x="5062" y="78"/>
                        <a:pt x="5078" y="103"/>
                        <a:pt x="5099" y="98"/>
                      </a:cubicBezTo>
                      <a:lnTo>
                        <a:pt x="5773" y="98"/>
                      </a:lnTo>
                      <a:lnTo>
                        <a:pt x="5771" y="1158"/>
                      </a:lnTo>
                      <a:lnTo>
                        <a:pt x="0" y="1158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dirty="0"/>
                </a:p>
              </p:txBody>
            </p:sp>
            <p:sp>
              <p:nvSpPr>
                <p:cNvPr id="454662" name="Oval 6"/>
                <p:cNvSpPr>
                  <a:spLocks noChangeArrowheads="1"/>
                </p:cNvSpPr>
                <p:nvPr/>
              </p:nvSpPr>
              <p:spPr bwMode="auto">
                <a:xfrm>
                  <a:off x="720" y="2112"/>
                  <a:ext cx="864" cy="86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dirty="0"/>
                </a:p>
              </p:txBody>
            </p:sp>
            <p:sp>
              <p:nvSpPr>
                <p:cNvPr id="454663" name="Oval 7"/>
                <p:cNvSpPr>
                  <a:spLocks noChangeArrowheads="1"/>
                </p:cNvSpPr>
                <p:nvPr/>
              </p:nvSpPr>
              <p:spPr bwMode="auto">
                <a:xfrm>
                  <a:off x="2400" y="2496"/>
                  <a:ext cx="864" cy="86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dirty="0"/>
                </a:p>
              </p:txBody>
            </p:sp>
            <p:sp>
              <p:nvSpPr>
                <p:cNvPr id="454664" name="Oval 8"/>
                <p:cNvSpPr>
                  <a:spLocks noChangeArrowheads="1"/>
                </p:cNvSpPr>
                <p:nvPr/>
              </p:nvSpPr>
              <p:spPr bwMode="auto">
                <a:xfrm>
                  <a:off x="4272" y="2784"/>
                  <a:ext cx="864" cy="86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 dirty="0"/>
                </a:p>
              </p:txBody>
            </p:sp>
          </p:grpSp>
          <p:sp>
            <p:nvSpPr>
              <p:cNvPr id="454665" name="Rectangle 9" descr="Granit"/>
              <p:cNvSpPr>
                <a:spLocks noChangeArrowheads="1"/>
              </p:cNvSpPr>
              <p:nvPr/>
            </p:nvSpPr>
            <p:spPr bwMode="auto">
              <a:xfrm>
                <a:off x="0" y="3264"/>
                <a:ext cx="5760" cy="105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sp>
          <p:nvSpPr>
            <p:cNvPr id="454666" name="Text Box 10"/>
            <p:cNvSpPr txBox="1">
              <a:spLocks noChangeArrowheads="1"/>
            </p:cNvSpPr>
            <p:nvPr/>
          </p:nvSpPr>
          <p:spPr bwMode="auto">
            <a:xfrm>
              <a:off x="0" y="336"/>
              <a:ext cx="576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GB" altLang="fr-FR" b="1" dirty="0">
                <a:solidFill>
                  <a:schemeClr val="accent2"/>
                </a:solidFill>
                <a:latin typeface="Cooper Md BT" pitchFamily="18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lang="en-GB" altLang="fr-FR" sz="3600" b="1" dirty="0" smtClean="0">
                  <a:solidFill>
                    <a:schemeClr val="accent2"/>
                  </a:solidFill>
                  <a:latin typeface="Cooper Md BT" pitchFamily="18" charset="0"/>
                </a:rPr>
                <a:t>Types d’enfoncements</a:t>
              </a:r>
              <a:endParaRPr lang="en-GB" altLang="fr-FR" sz="3600" b="1" dirty="0">
                <a:solidFill>
                  <a:schemeClr val="accent2"/>
                </a:solidFill>
                <a:latin typeface="Cooper Md BT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93289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A00A6AD-69AF-40C2-9A0E-170F9EF63730}" type="slidenum">
              <a:rPr lang="en-GB" altLang="fr-FR"/>
              <a:pPr/>
              <a:t>21</a:t>
            </a:fld>
            <a:endParaRPr lang="en-GB" altLang="fr-FR" dirty="0"/>
          </a:p>
        </p:txBody>
      </p:sp>
      <p:grpSp>
        <p:nvGrpSpPr>
          <p:cNvPr id="455682" name="Group 2"/>
          <p:cNvGrpSpPr>
            <a:grpSpLocks/>
          </p:cNvGrpSpPr>
          <p:nvPr/>
        </p:nvGrpSpPr>
        <p:grpSpPr bwMode="auto">
          <a:xfrm>
            <a:off x="2026345" y="764704"/>
            <a:ext cx="7924800" cy="3182981"/>
            <a:chOff x="336" y="625"/>
            <a:chExt cx="4992" cy="1906"/>
          </a:xfrm>
        </p:grpSpPr>
        <p:pic>
          <p:nvPicPr>
            <p:cNvPr id="455683" name="Picture 3" descr="ENFONC2"/>
            <p:cNvPicPr>
              <a:picLocks noChangeAspect="1" noChangeArrowheads="1"/>
            </p:cNvPicPr>
            <p:nvPr/>
          </p:nvPicPr>
          <p:blipFill>
            <a:blip r:embed="rId3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872"/>
              <a:ext cx="4992" cy="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5684" name="Text Box 4"/>
            <p:cNvSpPr txBox="1">
              <a:spLocks noChangeArrowheads="1"/>
            </p:cNvSpPr>
            <p:nvPr/>
          </p:nvSpPr>
          <p:spPr bwMode="auto">
            <a:xfrm>
              <a:off x="1104" y="625"/>
              <a:ext cx="379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81" tIns="45692" rIns="91381" bIns="45692"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12813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3600" b="1" dirty="0">
                  <a:solidFill>
                    <a:schemeClr val="accent2"/>
                  </a:solidFill>
                </a:rPr>
                <a:t>Niveaux de rétroréflexion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456311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BEE8876-3471-4B63-ACCE-2A76CF3E0320}" type="slidenum">
              <a:rPr lang="en-GB" altLang="fr-FR"/>
              <a:pPr/>
              <a:t>22</a:t>
            </a:fld>
            <a:endParaRPr lang="en-GB" altLang="fr-FR"/>
          </a:p>
        </p:txBody>
      </p:sp>
      <p:grpSp>
        <p:nvGrpSpPr>
          <p:cNvPr id="456706" name="Group 2"/>
          <p:cNvGrpSpPr>
            <a:grpSpLocks/>
          </p:cNvGrpSpPr>
          <p:nvPr/>
        </p:nvGrpSpPr>
        <p:grpSpPr bwMode="auto">
          <a:xfrm>
            <a:off x="1524000" y="115889"/>
            <a:ext cx="9144000" cy="6575425"/>
            <a:chOff x="0" y="144"/>
            <a:chExt cx="5760" cy="4142"/>
          </a:xfrm>
        </p:grpSpPr>
        <p:pic>
          <p:nvPicPr>
            <p:cNvPr id="456707" name="Picture 3" descr="TROENF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4"/>
              <a:ext cx="4704" cy="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456708" name="Picture 1"/>
            <p:cNvGraphicFramePr>
              <a:graphicFrameLocks noChangeAspect="1"/>
            </p:cNvGraphicFramePr>
            <p:nvPr/>
          </p:nvGraphicFramePr>
          <p:xfrm>
            <a:off x="624" y="434"/>
            <a:ext cx="150" cy="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Image Bitmap" r:id="rId5" imgW="1400000" imgH="1400000" progId="Paint.Picture">
                    <p:embed/>
                  </p:oleObj>
                </mc:Choice>
                <mc:Fallback>
                  <p:oleObj name="Image Bitmap" r:id="rId5" imgW="1400000" imgH="1400000" progId="Paint.Picture">
                    <p:embed/>
                    <p:pic>
                      <p:nvPicPr>
                        <p:cNvPr id="456708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434"/>
                          <a:ext cx="150" cy="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6709" name="Picture 1"/>
            <p:cNvGraphicFramePr>
              <a:graphicFrameLocks noChangeAspect="1"/>
            </p:cNvGraphicFramePr>
            <p:nvPr/>
          </p:nvGraphicFramePr>
          <p:xfrm>
            <a:off x="4848" y="3554"/>
            <a:ext cx="150" cy="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Image Bitmap" r:id="rId7" imgW="1400000" imgH="1400000" progId="Paint.Picture">
                    <p:embed/>
                  </p:oleObj>
                </mc:Choice>
                <mc:Fallback>
                  <p:oleObj name="Image Bitmap" r:id="rId7" imgW="1400000" imgH="1400000" progId="Paint.Picture">
                    <p:embed/>
                    <p:pic>
                      <p:nvPicPr>
                        <p:cNvPr id="456709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3554"/>
                          <a:ext cx="150" cy="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6710" name="Text Box 6"/>
            <p:cNvSpPr txBox="1">
              <a:spLocks noChangeArrowheads="1"/>
            </p:cNvSpPr>
            <p:nvPr/>
          </p:nvSpPr>
          <p:spPr bwMode="auto">
            <a:xfrm>
              <a:off x="0" y="144"/>
              <a:ext cx="5760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74264" tIns="87137" rIns="174264" bIns="87137">
              <a:spAutoFit/>
            </a:bodyPr>
            <a:lstStyle>
              <a:lvl1pPr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15988"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25625"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2828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400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1972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544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2500" b="1" dirty="0">
                  <a:solidFill>
                    <a:schemeClr val="accent2"/>
                  </a:solidFill>
                  <a:latin typeface="Courier New" pitchFamily="49" charset="0"/>
                </a:rPr>
                <a:t>Enfoncement important</a:t>
              </a:r>
            </a:p>
          </p:txBody>
        </p:sp>
        <p:sp>
          <p:nvSpPr>
            <p:cNvPr id="456711" name="Text Box 7"/>
            <p:cNvSpPr txBox="1">
              <a:spLocks noChangeArrowheads="1"/>
            </p:cNvSpPr>
            <p:nvPr/>
          </p:nvSpPr>
          <p:spPr bwMode="auto">
            <a:xfrm>
              <a:off x="4272" y="4080"/>
              <a:ext cx="110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74264" tIns="87137" rIns="174264" bIns="87137">
              <a:spAutoFit/>
            </a:bodyPr>
            <a:lstStyle>
              <a:lvl1pPr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15988"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25625"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2828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400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1972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544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1000" dirty="0"/>
                <a:t>B.23</a:t>
              </a:r>
              <a:endParaRPr lang="fr-FR" alt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92150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607431D-BF1C-462F-AC1E-49EC7DE49455}" type="slidenum">
              <a:rPr lang="en-GB" altLang="fr-FR"/>
              <a:pPr/>
              <a:t>23</a:t>
            </a:fld>
            <a:endParaRPr lang="en-GB" altLang="fr-FR" dirty="0"/>
          </a:p>
        </p:txBody>
      </p:sp>
      <p:grpSp>
        <p:nvGrpSpPr>
          <p:cNvPr id="457730" name="Group 2"/>
          <p:cNvGrpSpPr>
            <a:grpSpLocks/>
          </p:cNvGrpSpPr>
          <p:nvPr/>
        </p:nvGrpSpPr>
        <p:grpSpPr bwMode="auto">
          <a:xfrm>
            <a:off x="1524000" y="304800"/>
            <a:ext cx="9144000" cy="6502400"/>
            <a:chOff x="0" y="192"/>
            <a:chExt cx="5760" cy="4096"/>
          </a:xfrm>
        </p:grpSpPr>
        <p:pic>
          <p:nvPicPr>
            <p:cNvPr id="457731" name="Picture 3" descr="PASENF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36"/>
              <a:ext cx="4560" cy="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457732" name="Picture 1"/>
            <p:cNvGraphicFramePr>
              <a:graphicFrameLocks noChangeAspect="1"/>
            </p:cNvGraphicFramePr>
            <p:nvPr/>
          </p:nvGraphicFramePr>
          <p:xfrm>
            <a:off x="4800" y="3556"/>
            <a:ext cx="150" cy="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Image Bitmap" r:id="rId5" imgW="1400000" imgH="1400000" progId="Paint.Picture">
                    <p:embed/>
                  </p:oleObj>
                </mc:Choice>
                <mc:Fallback>
                  <p:oleObj name="Image Bitmap" r:id="rId5" imgW="1400000" imgH="1400000" progId="Paint.Picture">
                    <p:embed/>
                    <p:pic>
                      <p:nvPicPr>
                        <p:cNvPr id="457732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3556"/>
                          <a:ext cx="150" cy="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7733" name="Picture 1"/>
            <p:cNvGraphicFramePr>
              <a:graphicFrameLocks noChangeAspect="1"/>
            </p:cNvGraphicFramePr>
            <p:nvPr/>
          </p:nvGraphicFramePr>
          <p:xfrm>
            <a:off x="720" y="530"/>
            <a:ext cx="150" cy="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Image Bitmap" r:id="rId7" imgW="1400000" imgH="1400000" progId="Paint.Picture">
                    <p:embed/>
                  </p:oleObj>
                </mc:Choice>
                <mc:Fallback>
                  <p:oleObj name="Image Bitmap" r:id="rId7" imgW="1400000" imgH="1400000" progId="Paint.Picture">
                    <p:embed/>
                    <p:pic>
                      <p:nvPicPr>
                        <p:cNvPr id="457733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530"/>
                          <a:ext cx="150" cy="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7734" name="Text Box 6"/>
            <p:cNvSpPr txBox="1">
              <a:spLocks noChangeArrowheads="1"/>
            </p:cNvSpPr>
            <p:nvPr/>
          </p:nvSpPr>
          <p:spPr bwMode="auto">
            <a:xfrm>
              <a:off x="0" y="192"/>
              <a:ext cx="5760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74264" tIns="87137" rIns="174264" bIns="87137">
              <a:spAutoFit/>
            </a:bodyPr>
            <a:lstStyle>
              <a:lvl1pPr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15988"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25625"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2828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400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1972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544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2500" b="1" dirty="0">
                  <a:solidFill>
                    <a:schemeClr val="accent2"/>
                  </a:solidFill>
                  <a:latin typeface="Courier New" pitchFamily="49" charset="0"/>
                </a:rPr>
                <a:t>Enfoncement faible</a:t>
              </a:r>
            </a:p>
          </p:txBody>
        </p:sp>
        <p:sp>
          <p:nvSpPr>
            <p:cNvPr id="457735" name="Text Box 7"/>
            <p:cNvSpPr txBox="1">
              <a:spLocks noChangeArrowheads="1"/>
            </p:cNvSpPr>
            <p:nvPr/>
          </p:nvSpPr>
          <p:spPr bwMode="auto">
            <a:xfrm>
              <a:off x="4273" y="4082"/>
              <a:ext cx="110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74264" tIns="87137" rIns="174264" bIns="87137">
              <a:spAutoFit/>
            </a:bodyPr>
            <a:lstStyle>
              <a:lvl1pPr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15988"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25625"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2828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400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1972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544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1000" dirty="0"/>
                <a:t>B.21</a:t>
              </a:r>
              <a:endParaRPr lang="fr-FR" alt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805064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EA5AFFD-9F37-4DE7-8168-B65BF35BA539}" type="slidenum">
              <a:rPr lang="en-GB" altLang="fr-FR"/>
              <a:pPr/>
              <a:t>24</a:t>
            </a:fld>
            <a:endParaRPr lang="en-GB" altLang="fr-FR" dirty="0"/>
          </a:p>
        </p:txBody>
      </p:sp>
      <p:grpSp>
        <p:nvGrpSpPr>
          <p:cNvPr id="458754" name="Group 2"/>
          <p:cNvGrpSpPr>
            <a:grpSpLocks/>
          </p:cNvGrpSpPr>
          <p:nvPr/>
        </p:nvGrpSpPr>
        <p:grpSpPr bwMode="auto">
          <a:xfrm>
            <a:off x="1524000" y="384175"/>
            <a:ext cx="9144000" cy="5845175"/>
            <a:chOff x="0" y="242"/>
            <a:chExt cx="5760" cy="3682"/>
          </a:xfrm>
        </p:grpSpPr>
        <p:pic>
          <p:nvPicPr>
            <p:cNvPr id="458755" name="Picture 3" descr="BEIENF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72"/>
              <a:ext cx="4608" cy="3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458756" name="Picture 1"/>
            <p:cNvGraphicFramePr>
              <a:graphicFrameLocks noChangeAspect="1"/>
            </p:cNvGraphicFramePr>
            <p:nvPr/>
          </p:nvGraphicFramePr>
          <p:xfrm>
            <a:off x="4896" y="3650"/>
            <a:ext cx="150" cy="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2" name="Image Bitmap" r:id="rId5" imgW="1400000" imgH="1400000" progId="Paint.Picture">
                    <p:embed/>
                  </p:oleObj>
                </mc:Choice>
                <mc:Fallback>
                  <p:oleObj name="Image Bitmap" r:id="rId5" imgW="1400000" imgH="1400000" progId="Paint.Picture">
                    <p:embed/>
                    <p:pic>
                      <p:nvPicPr>
                        <p:cNvPr id="458756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3650"/>
                          <a:ext cx="150" cy="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8757" name="Picture 1"/>
            <p:cNvGraphicFramePr>
              <a:graphicFrameLocks noChangeAspect="1"/>
            </p:cNvGraphicFramePr>
            <p:nvPr/>
          </p:nvGraphicFramePr>
          <p:xfrm>
            <a:off x="768" y="626"/>
            <a:ext cx="150" cy="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3" name="Image Bitmap" r:id="rId7" imgW="1400000" imgH="1400000" progId="Paint.Picture">
                    <p:embed/>
                  </p:oleObj>
                </mc:Choice>
                <mc:Fallback>
                  <p:oleObj name="Image Bitmap" r:id="rId7" imgW="1400000" imgH="1400000" progId="Paint.Picture">
                    <p:embed/>
                    <p:pic>
                      <p:nvPicPr>
                        <p:cNvPr id="458757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626"/>
                          <a:ext cx="150" cy="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8758" name="Text Box 6"/>
            <p:cNvSpPr txBox="1">
              <a:spLocks noChangeArrowheads="1"/>
            </p:cNvSpPr>
            <p:nvPr/>
          </p:nvSpPr>
          <p:spPr bwMode="auto">
            <a:xfrm>
              <a:off x="0" y="242"/>
              <a:ext cx="5760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7821" tIns="23909" rIns="47821" bIns="23909">
              <a:spAutoFit/>
            </a:bodyPr>
            <a:lstStyle>
              <a:lvl1pPr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15988"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25625" defTabSz="915988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2828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400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1972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54425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fr-FR" sz="2500" b="1" dirty="0">
                  <a:solidFill>
                    <a:schemeClr val="accent2"/>
                  </a:solidFill>
                  <a:latin typeface="Courier New" pitchFamily="49" charset="0"/>
                </a:rPr>
                <a:t>Bon enfoncement</a:t>
              </a:r>
              <a:endParaRPr lang="en-US" altLang="fr-FR" sz="25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92540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3921C8F-3471-4E8D-817B-F8129A1E3C4A}" type="slidenum">
              <a:rPr lang="en-GB" altLang="fr-FR"/>
              <a:pPr/>
              <a:t>25</a:t>
            </a:fld>
            <a:endParaRPr lang="en-GB" altLang="fr-FR" dirty="0"/>
          </a:p>
        </p:txBody>
      </p:sp>
      <p:grpSp>
        <p:nvGrpSpPr>
          <p:cNvPr id="460802" name="Group 2"/>
          <p:cNvGrpSpPr>
            <a:grpSpLocks/>
          </p:cNvGrpSpPr>
          <p:nvPr/>
        </p:nvGrpSpPr>
        <p:grpSpPr bwMode="auto">
          <a:xfrm>
            <a:off x="1524001" y="501651"/>
            <a:ext cx="9447213" cy="5807669"/>
            <a:chOff x="0" y="316"/>
            <a:chExt cx="5950" cy="3812"/>
          </a:xfrm>
        </p:grpSpPr>
        <p:sp>
          <p:nvSpPr>
            <p:cNvPr id="460803" name="Oval 3"/>
            <p:cNvSpPr>
              <a:spLocks noChangeArrowheads="1"/>
            </p:cNvSpPr>
            <p:nvPr/>
          </p:nvSpPr>
          <p:spPr bwMode="auto">
            <a:xfrm>
              <a:off x="2092" y="2112"/>
              <a:ext cx="1392" cy="13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460804" name="Freeform 4" descr="Papier journal"/>
            <p:cNvSpPr>
              <a:spLocks/>
            </p:cNvSpPr>
            <p:nvPr/>
          </p:nvSpPr>
          <p:spPr bwMode="auto">
            <a:xfrm>
              <a:off x="2783" y="2726"/>
              <a:ext cx="3167" cy="1059"/>
            </a:xfrm>
            <a:custGeom>
              <a:avLst/>
              <a:gdLst>
                <a:gd name="T0" fmla="*/ 65 w 3167"/>
                <a:gd name="T1" fmla="*/ 1030 h 1059"/>
                <a:gd name="T2" fmla="*/ 2501 w 3167"/>
                <a:gd name="T3" fmla="*/ 1018 h 1059"/>
                <a:gd name="T4" fmla="*/ 2981 w 3167"/>
                <a:gd name="T5" fmla="*/ 982 h 1059"/>
                <a:gd name="T6" fmla="*/ 3002 w 3167"/>
                <a:gd name="T7" fmla="*/ 556 h 1059"/>
                <a:gd name="T8" fmla="*/ 3001 w 3167"/>
                <a:gd name="T9" fmla="*/ 279 h 1059"/>
                <a:gd name="T10" fmla="*/ 2993 w 3167"/>
                <a:gd name="T11" fmla="*/ 154 h 1059"/>
                <a:gd name="T12" fmla="*/ 2849 w 3167"/>
                <a:gd name="T13" fmla="*/ 166 h 1059"/>
                <a:gd name="T14" fmla="*/ 1085 w 3167"/>
                <a:gd name="T15" fmla="*/ 154 h 1059"/>
                <a:gd name="T16" fmla="*/ 809 w 3167"/>
                <a:gd name="T17" fmla="*/ 118 h 1059"/>
                <a:gd name="T18" fmla="*/ 742 w 3167"/>
                <a:gd name="T19" fmla="*/ 54 h 1059"/>
                <a:gd name="T20" fmla="*/ 703 w 3167"/>
                <a:gd name="T21" fmla="*/ 10 h 1059"/>
                <a:gd name="T22" fmla="*/ 708 w 3167"/>
                <a:gd name="T23" fmla="*/ 45 h 1059"/>
                <a:gd name="T24" fmla="*/ 709 w 3167"/>
                <a:gd name="T25" fmla="*/ 148 h 1059"/>
                <a:gd name="T26" fmla="*/ 707 w 3167"/>
                <a:gd name="T27" fmla="*/ 202 h 1059"/>
                <a:gd name="T28" fmla="*/ 653 w 3167"/>
                <a:gd name="T29" fmla="*/ 370 h 1059"/>
                <a:gd name="T30" fmla="*/ 613 w 3167"/>
                <a:gd name="T31" fmla="*/ 444 h 1059"/>
                <a:gd name="T32" fmla="*/ 538 w 3167"/>
                <a:gd name="T33" fmla="*/ 547 h 1059"/>
                <a:gd name="T34" fmla="*/ 453 w 3167"/>
                <a:gd name="T35" fmla="*/ 631 h 1059"/>
                <a:gd name="T36" fmla="*/ 359 w 3167"/>
                <a:gd name="T37" fmla="*/ 694 h 1059"/>
                <a:gd name="T38" fmla="*/ 291 w 3167"/>
                <a:gd name="T39" fmla="*/ 729 h 1059"/>
                <a:gd name="T40" fmla="*/ 119 w 3167"/>
                <a:gd name="T41" fmla="*/ 778 h 1059"/>
                <a:gd name="T42" fmla="*/ 17 w 3167"/>
                <a:gd name="T43" fmla="*/ 802 h 1059"/>
                <a:gd name="T44" fmla="*/ 16 w 3167"/>
                <a:gd name="T45" fmla="*/ 873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67" h="1059">
                  <a:moveTo>
                    <a:pt x="65" y="1030"/>
                  </a:moveTo>
                  <a:cubicBezTo>
                    <a:pt x="506" y="1036"/>
                    <a:pt x="2015" y="1026"/>
                    <a:pt x="2501" y="1018"/>
                  </a:cubicBezTo>
                  <a:cubicBezTo>
                    <a:pt x="2987" y="1010"/>
                    <a:pt x="2898" y="1059"/>
                    <a:pt x="2981" y="982"/>
                  </a:cubicBezTo>
                  <a:cubicBezTo>
                    <a:pt x="2980" y="923"/>
                    <a:pt x="3002" y="601"/>
                    <a:pt x="3002" y="556"/>
                  </a:cubicBezTo>
                  <a:cubicBezTo>
                    <a:pt x="3002" y="510"/>
                    <a:pt x="3005" y="322"/>
                    <a:pt x="3001" y="279"/>
                  </a:cubicBezTo>
                  <a:cubicBezTo>
                    <a:pt x="3006" y="212"/>
                    <a:pt x="2997" y="259"/>
                    <a:pt x="2993" y="154"/>
                  </a:cubicBezTo>
                  <a:cubicBezTo>
                    <a:pt x="2930" y="157"/>
                    <a:pt x="3167" y="166"/>
                    <a:pt x="2849" y="166"/>
                  </a:cubicBezTo>
                  <a:cubicBezTo>
                    <a:pt x="2531" y="166"/>
                    <a:pt x="1425" y="162"/>
                    <a:pt x="1085" y="154"/>
                  </a:cubicBezTo>
                  <a:cubicBezTo>
                    <a:pt x="745" y="146"/>
                    <a:pt x="866" y="135"/>
                    <a:pt x="809" y="118"/>
                  </a:cubicBezTo>
                  <a:cubicBezTo>
                    <a:pt x="752" y="101"/>
                    <a:pt x="756" y="67"/>
                    <a:pt x="742" y="54"/>
                  </a:cubicBezTo>
                  <a:cubicBezTo>
                    <a:pt x="717" y="40"/>
                    <a:pt x="709" y="11"/>
                    <a:pt x="703" y="10"/>
                  </a:cubicBezTo>
                  <a:cubicBezTo>
                    <a:pt x="698" y="0"/>
                    <a:pt x="705" y="22"/>
                    <a:pt x="708" y="45"/>
                  </a:cubicBezTo>
                  <a:cubicBezTo>
                    <a:pt x="709" y="68"/>
                    <a:pt x="709" y="122"/>
                    <a:pt x="709" y="148"/>
                  </a:cubicBezTo>
                  <a:cubicBezTo>
                    <a:pt x="709" y="174"/>
                    <a:pt x="716" y="165"/>
                    <a:pt x="707" y="202"/>
                  </a:cubicBezTo>
                  <a:cubicBezTo>
                    <a:pt x="698" y="239"/>
                    <a:pt x="669" y="330"/>
                    <a:pt x="653" y="370"/>
                  </a:cubicBezTo>
                  <a:cubicBezTo>
                    <a:pt x="637" y="410"/>
                    <a:pt x="632" y="415"/>
                    <a:pt x="613" y="444"/>
                  </a:cubicBezTo>
                  <a:cubicBezTo>
                    <a:pt x="594" y="473"/>
                    <a:pt x="565" y="516"/>
                    <a:pt x="538" y="547"/>
                  </a:cubicBezTo>
                  <a:cubicBezTo>
                    <a:pt x="495" y="590"/>
                    <a:pt x="500" y="593"/>
                    <a:pt x="453" y="631"/>
                  </a:cubicBezTo>
                  <a:cubicBezTo>
                    <a:pt x="426" y="654"/>
                    <a:pt x="386" y="678"/>
                    <a:pt x="359" y="694"/>
                  </a:cubicBezTo>
                  <a:cubicBezTo>
                    <a:pt x="332" y="710"/>
                    <a:pt x="331" y="715"/>
                    <a:pt x="291" y="729"/>
                  </a:cubicBezTo>
                  <a:cubicBezTo>
                    <a:pt x="240" y="747"/>
                    <a:pt x="164" y="766"/>
                    <a:pt x="119" y="778"/>
                  </a:cubicBezTo>
                  <a:cubicBezTo>
                    <a:pt x="74" y="790"/>
                    <a:pt x="34" y="786"/>
                    <a:pt x="17" y="802"/>
                  </a:cubicBezTo>
                  <a:cubicBezTo>
                    <a:pt x="0" y="818"/>
                    <a:pt x="16" y="858"/>
                    <a:pt x="16" y="873"/>
                  </a:cubicBez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460805" name="Freeform 5" descr="Papier journal"/>
            <p:cNvSpPr>
              <a:spLocks/>
            </p:cNvSpPr>
            <p:nvPr/>
          </p:nvSpPr>
          <p:spPr bwMode="auto">
            <a:xfrm>
              <a:off x="0" y="2736"/>
              <a:ext cx="3315" cy="1029"/>
            </a:xfrm>
            <a:custGeom>
              <a:avLst/>
              <a:gdLst>
                <a:gd name="T0" fmla="*/ 55 w 3315"/>
                <a:gd name="T1" fmla="*/ 162 h 1029"/>
                <a:gd name="T2" fmla="*/ 1795 w 3315"/>
                <a:gd name="T3" fmla="*/ 150 h 1029"/>
                <a:gd name="T4" fmla="*/ 2086 w 3315"/>
                <a:gd name="T5" fmla="*/ 0 h 1029"/>
                <a:gd name="T6" fmla="*/ 2080 w 3315"/>
                <a:gd name="T7" fmla="*/ 48 h 1029"/>
                <a:gd name="T8" fmla="*/ 2081 w 3315"/>
                <a:gd name="T9" fmla="*/ 128 h 1029"/>
                <a:gd name="T10" fmla="*/ 2094 w 3315"/>
                <a:gd name="T11" fmla="*/ 218 h 1029"/>
                <a:gd name="T12" fmla="*/ 2117 w 3315"/>
                <a:gd name="T13" fmla="*/ 287 h 1029"/>
                <a:gd name="T14" fmla="*/ 2140 w 3315"/>
                <a:gd name="T15" fmla="*/ 360 h 1029"/>
                <a:gd name="T16" fmla="*/ 2184 w 3315"/>
                <a:gd name="T17" fmla="*/ 437 h 1029"/>
                <a:gd name="T18" fmla="*/ 2232 w 3315"/>
                <a:gd name="T19" fmla="*/ 500 h 1029"/>
                <a:gd name="T20" fmla="*/ 2260 w 3315"/>
                <a:gd name="T21" fmla="*/ 540 h 1029"/>
                <a:gd name="T22" fmla="*/ 2290 w 3315"/>
                <a:gd name="T23" fmla="*/ 576 h 1029"/>
                <a:gd name="T24" fmla="*/ 2336 w 3315"/>
                <a:gd name="T25" fmla="*/ 609 h 1029"/>
                <a:gd name="T26" fmla="*/ 2374 w 3315"/>
                <a:gd name="T27" fmla="*/ 642 h 1029"/>
                <a:gd name="T28" fmla="*/ 2416 w 3315"/>
                <a:gd name="T29" fmla="*/ 666 h 1029"/>
                <a:gd name="T30" fmla="*/ 2476 w 3315"/>
                <a:gd name="T31" fmla="*/ 702 h 1029"/>
                <a:gd name="T32" fmla="*/ 2548 w 3315"/>
                <a:gd name="T33" fmla="*/ 738 h 1029"/>
                <a:gd name="T34" fmla="*/ 2595 w 3315"/>
                <a:gd name="T35" fmla="*/ 749 h 1029"/>
                <a:gd name="T36" fmla="*/ 2643 w 3315"/>
                <a:gd name="T37" fmla="*/ 758 h 1029"/>
                <a:gd name="T38" fmla="*/ 2672 w 3315"/>
                <a:gd name="T39" fmla="*/ 767 h 1029"/>
                <a:gd name="T40" fmla="*/ 2718 w 3315"/>
                <a:gd name="T41" fmla="*/ 777 h 1029"/>
                <a:gd name="T42" fmla="*/ 2686 w 3315"/>
                <a:gd name="T43" fmla="*/ 792 h 1029"/>
                <a:gd name="T44" fmla="*/ 2830 w 3315"/>
                <a:gd name="T45" fmla="*/ 792 h 1029"/>
                <a:gd name="T46" fmla="*/ 2851 w 3315"/>
                <a:gd name="T47" fmla="*/ 990 h 1029"/>
                <a:gd name="T48" fmla="*/ 46 w 3315"/>
                <a:gd name="T49" fmla="*/ 996 h 1029"/>
                <a:gd name="T50" fmla="*/ 40 w 3315"/>
                <a:gd name="T51" fmla="*/ 780 h 1029"/>
                <a:gd name="T52" fmla="*/ 34 w 3315"/>
                <a:gd name="T53" fmla="*/ 702 h 1029"/>
                <a:gd name="T54" fmla="*/ 34 w 3315"/>
                <a:gd name="T55" fmla="*/ 516 h 1029"/>
                <a:gd name="T56" fmla="*/ 28 w 3315"/>
                <a:gd name="T57" fmla="*/ 376 h 1029"/>
                <a:gd name="T58" fmla="*/ 55 w 3315"/>
                <a:gd name="T59" fmla="*/ 162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15" h="1029">
                  <a:moveTo>
                    <a:pt x="55" y="162"/>
                  </a:moveTo>
                  <a:cubicBezTo>
                    <a:pt x="355" y="174"/>
                    <a:pt x="1027" y="150"/>
                    <a:pt x="1795" y="150"/>
                  </a:cubicBezTo>
                  <a:cubicBezTo>
                    <a:pt x="1999" y="138"/>
                    <a:pt x="2005" y="72"/>
                    <a:pt x="2086" y="0"/>
                  </a:cubicBezTo>
                  <a:cubicBezTo>
                    <a:pt x="2088" y="55"/>
                    <a:pt x="2079" y="26"/>
                    <a:pt x="2080" y="48"/>
                  </a:cubicBezTo>
                  <a:cubicBezTo>
                    <a:pt x="2079" y="69"/>
                    <a:pt x="2079" y="100"/>
                    <a:pt x="2081" y="128"/>
                  </a:cubicBezTo>
                  <a:cubicBezTo>
                    <a:pt x="2083" y="152"/>
                    <a:pt x="2090" y="191"/>
                    <a:pt x="2094" y="218"/>
                  </a:cubicBezTo>
                  <a:cubicBezTo>
                    <a:pt x="2100" y="244"/>
                    <a:pt x="2109" y="263"/>
                    <a:pt x="2117" y="287"/>
                  </a:cubicBezTo>
                  <a:cubicBezTo>
                    <a:pt x="2121" y="302"/>
                    <a:pt x="2131" y="335"/>
                    <a:pt x="2140" y="360"/>
                  </a:cubicBezTo>
                  <a:cubicBezTo>
                    <a:pt x="2151" y="385"/>
                    <a:pt x="2169" y="414"/>
                    <a:pt x="2184" y="437"/>
                  </a:cubicBezTo>
                  <a:cubicBezTo>
                    <a:pt x="2199" y="460"/>
                    <a:pt x="2219" y="483"/>
                    <a:pt x="2232" y="500"/>
                  </a:cubicBezTo>
                  <a:cubicBezTo>
                    <a:pt x="2244" y="536"/>
                    <a:pt x="2250" y="527"/>
                    <a:pt x="2260" y="540"/>
                  </a:cubicBezTo>
                  <a:cubicBezTo>
                    <a:pt x="2270" y="553"/>
                    <a:pt x="2277" y="565"/>
                    <a:pt x="2290" y="576"/>
                  </a:cubicBezTo>
                  <a:cubicBezTo>
                    <a:pt x="2303" y="594"/>
                    <a:pt x="2322" y="598"/>
                    <a:pt x="2336" y="609"/>
                  </a:cubicBezTo>
                  <a:cubicBezTo>
                    <a:pt x="2350" y="620"/>
                    <a:pt x="2361" y="632"/>
                    <a:pt x="2374" y="642"/>
                  </a:cubicBezTo>
                  <a:cubicBezTo>
                    <a:pt x="2387" y="652"/>
                    <a:pt x="2399" y="656"/>
                    <a:pt x="2416" y="666"/>
                  </a:cubicBezTo>
                  <a:cubicBezTo>
                    <a:pt x="2425" y="685"/>
                    <a:pt x="2460" y="686"/>
                    <a:pt x="2476" y="702"/>
                  </a:cubicBezTo>
                  <a:cubicBezTo>
                    <a:pt x="2495" y="720"/>
                    <a:pt x="2523" y="728"/>
                    <a:pt x="2548" y="738"/>
                  </a:cubicBezTo>
                  <a:cubicBezTo>
                    <a:pt x="2548" y="738"/>
                    <a:pt x="2577" y="741"/>
                    <a:pt x="2595" y="749"/>
                  </a:cubicBezTo>
                  <a:cubicBezTo>
                    <a:pt x="2611" y="756"/>
                    <a:pt x="2633" y="754"/>
                    <a:pt x="2643" y="758"/>
                  </a:cubicBezTo>
                  <a:cubicBezTo>
                    <a:pt x="2656" y="761"/>
                    <a:pt x="2660" y="764"/>
                    <a:pt x="2672" y="767"/>
                  </a:cubicBezTo>
                  <a:cubicBezTo>
                    <a:pt x="2689" y="771"/>
                    <a:pt x="2716" y="773"/>
                    <a:pt x="2718" y="777"/>
                  </a:cubicBezTo>
                  <a:cubicBezTo>
                    <a:pt x="2720" y="781"/>
                    <a:pt x="2667" y="790"/>
                    <a:pt x="2686" y="792"/>
                  </a:cubicBezTo>
                  <a:cubicBezTo>
                    <a:pt x="2705" y="794"/>
                    <a:pt x="2803" y="759"/>
                    <a:pt x="2830" y="792"/>
                  </a:cubicBezTo>
                  <a:cubicBezTo>
                    <a:pt x="2857" y="825"/>
                    <a:pt x="3315" y="956"/>
                    <a:pt x="2851" y="990"/>
                  </a:cubicBezTo>
                  <a:cubicBezTo>
                    <a:pt x="2389" y="1004"/>
                    <a:pt x="514" y="1029"/>
                    <a:pt x="46" y="996"/>
                  </a:cubicBezTo>
                  <a:cubicBezTo>
                    <a:pt x="0" y="995"/>
                    <a:pt x="39" y="829"/>
                    <a:pt x="40" y="780"/>
                  </a:cubicBezTo>
                  <a:lnTo>
                    <a:pt x="34" y="702"/>
                  </a:lnTo>
                  <a:cubicBezTo>
                    <a:pt x="33" y="658"/>
                    <a:pt x="35" y="570"/>
                    <a:pt x="34" y="516"/>
                  </a:cubicBezTo>
                  <a:cubicBezTo>
                    <a:pt x="34" y="406"/>
                    <a:pt x="28" y="426"/>
                    <a:pt x="28" y="376"/>
                  </a:cubicBezTo>
                  <a:cubicBezTo>
                    <a:pt x="28" y="297"/>
                    <a:pt x="31" y="234"/>
                    <a:pt x="55" y="162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solidFill>
                <a:srgbClr val="EAEAEA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460806" name="Line 6"/>
            <p:cNvSpPr>
              <a:spLocks noChangeShapeType="1"/>
            </p:cNvSpPr>
            <p:nvPr/>
          </p:nvSpPr>
          <p:spPr bwMode="auto">
            <a:xfrm>
              <a:off x="28" y="2736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460807" name="Freeform 7"/>
            <p:cNvSpPr>
              <a:spLocks/>
            </p:cNvSpPr>
            <p:nvPr/>
          </p:nvSpPr>
          <p:spPr bwMode="auto">
            <a:xfrm>
              <a:off x="3483" y="2735"/>
              <a:ext cx="2289" cy="2"/>
            </a:xfrm>
            <a:custGeom>
              <a:avLst/>
              <a:gdLst>
                <a:gd name="T0" fmla="*/ 0 w 2289"/>
                <a:gd name="T1" fmla="*/ 0 h 2"/>
                <a:gd name="T2" fmla="*/ 2289 w 2289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89" h="2">
                  <a:moveTo>
                    <a:pt x="0" y="0"/>
                  </a:moveTo>
                  <a:lnTo>
                    <a:pt x="2289" y="2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460808" name="Text Box 8"/>
            <p:cNvSpPr txBox="1">
              <a:spLocks noChangeArrowheads="1"/>
            </p:cNvSpPr>
            <p:nvPr/>
          </p:nvSpPr>
          <p:spPr bwMode="auto">
            <a:xfrm>
              <a:off x="1745" y="316"/>
              <a:ext cx="2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altLang="fr-FR" b="1" dirty="0">
                  <a:solidFill>
                    <a:schemeClr val="accent2"/>
                  </a:solidFill>
                  <a:latin typeface="Cooper Md BT" pitchFamily="18" charset="0"/>
                </a:rPr>
                <a:t>Liaison bille – produit de marquage</a:t>
              </a:r>
              <a:endParaRPr lang="en-GB" altLang="fr-FR" dirty="0">
                <a:latin typeface="Times New Roman" pitchFamily="18" charset="0"/>
              </a:endParaRPr>
            </a:p>
          </p:txBody>
        </p:sp>
        <p:sp>
          <p:nvSpPr>
            <p:cNvPr id="460809" name="Rectangle 9" descr="Granit"/>
            <p:cNvSpPr>
              <a:spLocks noChangeArrowheads="1"/>
            </p:cNvSpPr>
            <p:nvPr/>
          </p:nvSpPr>
          <p:spPr bwMode="auto">
            <a:xfrm>
              <a:off x="0" y="3744"/>
              <a:ext cx="5760" cy="38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460810" name="Freeform 10"/>
            <p:cNvSpPr>
              <a:spLocks/>
            </p:cNvSpPr>
            <p:nvPr/>
          </p:nvSpPr>
          <p:spPr bwMode="auto">
            <a:xfrm>
              <a:off x="3468" y="2597"/>
              <a:ext cx="366" cy="283"/>
            </a:xfrm>
            <a:custGeom>
              <a:avLst/>
              <a:gdLst>
                <a:gd name="T0" fmla="*/ 0 w 366"/>
                <a:gd name="T1" fmla="*/ 0 h 283"/>
                <a:gd name="T2" fmla="*/ 153 w 366"/>
                <a:gd name="T3" fmla="*/ 184 h 283"/>
                <a:gd name="T4" fmla="*/ 366 w 366"/>
                <a:gd name="T5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6" h="283">
                  <a:moveTo>
                    <a:pt x="0" y="0"/>
                  </a:moveTo>
                  <a:cubicBezTo>
                    <a:pt x="28" y="20"/>
                    <a:pt x="92" y="137"/>
                    <a:pt x="153" y="184"/>
                  </a:cubicBezTo>
                  <a:cubicBezTo>
                    <a:pt x="214" y="231"/>
                    <a:pt x="322" y="263"/>
                    <a:pt x="366" y="283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460811" name="Freeform 11"/>
            <p:cNvSpPr>
              <a:spLocks/>
            </p:cNvSpPr>
            <p:nvPr/>
          </p:nvSpPr>
          <p:spPr bwMode="auto">
            <a:xfrm>
              <a:off x="1716" y="2586"/>
              <a:ext cx="414" cy="303"/>
            </a:xfrm>
            <a:custGeom>
              <a:avLst/>
              <a:gdLst>
                <a:gd name="T0" fmla="*/ 0 w 414"/>
                <a:gd name="T1" fmla="*/ 303 h 303"/>
                <a:gd name="T2" fmla="*/ 219 w 414"/>
                <a:gd name="T3" fmla="*/ 198 h 303"/>
                <a:gd name="T4" fmla="*/ 414 w 414"/>
                <a:gd name="T5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4" h="303">
                  <a:moveTo>
                    <a:pt x="0" y="303"/>
                  </a:moveTo>
                  <a:cubicBezTo>
                    <a:pt x="31" y="280"/>
                    <a:pt x="150" y="248"/>
                    <a:pt x="219" y="198"/>
                  </a:cubicBezTo>
                  <a:cubicBezTo>
                    <a:pt x="288" y="148"/>
                    <a:pt x="374" y="41"/>
                    <a:pt x="414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460812" name="Line 12"/>
            <p:cNvSpPr>
              <a:spLocks noChangeShapeType="1"/>
            </p:cNvSpPr>
            <p:nvPr/>
          </p:nvSpPr>
          <p:spPr bwMode="auto">
            <a:xfrm>
              <a:off x="3456" y="2592"/>
              <a:ext cx="230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460813" name="Line 13"/>
            <p:cNvSpPr>
              <a:spLocks noChangeShapeType="1"/>
            </p:cNvSpPr>
            <p:nvPr/>
          </p:nvSpPr>
          <p:spPr bwMode="auto">
            <a:xfrm flipH="1">
              <a:off x="0" y="2592"/>
              <a:ext cx="211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460814" name="Text Box 14"/>
            <p:cNvSpPr txBox="1">
              <a:spLocks noChangeArrowheads="1"/>
            </p:cNvSpPr>
            <p:nvPr/>
          </p:nvSpPr>
          <p:spPr bwMode="auto">
            <a:xfrm>
              <a:off x="144" y="2784"/>
              <a:ext cx="864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altLang="fr-FR" sz="1100" dirty="0">
                  <a:latin typeface="Cooper Md BT" pitchFamily="18" charset="0"/>
                </a:rPr>
                <a:t>DRY LAYER LEVEL</a:t>
              </a:r>
            </a:p>
          </p:txBody>
        </p:sp>
        <p:sp>
          <p:nvSpPr>
            <p:cNvPr id="460815" name="Text Box 15"/>
            <p:cNvSpPr txBox="1">
              <a:spLocks noChangeArrowheads="1"/>
            </p:cNvSpPr>
            <p:nvPr/>
          </p:nvSpPr>
          <p:spPr bwMode="auto">
            <a:xfrm>
              <a:off x="192" y="2592"/>
              <a:ext cx="96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altLang="fr-FR" sz="1100" dirty="0">
                  <a:latin typeface="Cooper Md BT" pitchFamily="18" charset="0"/>
                </a:rPr>
                <a:t>WET LAYER LEVEL</a:t>
              </a:r>
            </a:p>
          </p:txBody>
        </p:sp>
        <p:sp>
          <p:nvSpPr>
            <p:cNvPr id="460816" name="Text Box 16"/>
            <p:cNvSpPr txBox="1">
              <a:spLocks noChangeArrowheads="1"/>
            </p:cNvSpPr>
            <p:nvPr/>
          </p:nvSpPr>
          <p:spPr bwMode="auto">
            <a:xfrm>
              <a:off x="192" y="2448"/>
              <a:ext cx="1152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altLang="fr-FR" sz="1100" dirty="0">
                  <a:latin typeface="Cooper Md BT" pitchFamily="18" charset="0"/>
                </a:rPr>
                <a:t>WETTING EFFECT</a:t>
              </a:r>
            </a:p>
          </p:txBody>
        </p:sp>
        <p:sp>
          <p:nvSpPr>
            <p:cNvPr id="460817" name="Text Box 17"/>
            <p:cNvSpPr txBox="1">
              <a:spLocks noChangeArrowheads="1"/>
            </p:cNvSpPr>
            <p:nvPr/>
          </p:nvSpPr>
          <p:spPr bwMode="auto">
            <a:xfrm>
              <a:off x="720" y="3360"/>
              <a:ext cx="9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altLang="fr-FR" sz="1400" dirty="0">
                  <a:latin typeface="Cooper Md BT" pitchFamily="18" charset="0"/>
                </a:rPr>
                <a:t>BINDER</a:t>
              </a:r>
            </a:p>
          </p:txBody>
        </p:sp>
        <p:sp>
          <p:nvSpPr>
            <p:cNvPr id="460818" name="Text Box 18"/>
            <p:cNvSpPr txBox="1">
              <a:spLocks noChangeArrowheads="1"/>
            </p:cNvSpPr>
            <p:nvPr/>
          </p:nvSpPr>
          <p:spPr bwMode="auto">
            <a:xfrm>
              <a:off x="0" y="960"/>
              <a:ext cx="57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altLang="fr-FR" sz="16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07319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772400" cy="685800"/>
          </a:xfrm>
        </p:spPr>
        <p:txBody>
          <a:bodyPr/>
          <a:lstStyle/>
          <a:p>
            <a:pPr algn="ctr"/>
            <a:r>
              <a:rPr lang="en-GB" altLang="fr-FR" dirty="0" smtClean="0"/>
              <a:t>INFLUENCE DU TRAITEMENT</a:t>
            </a:r>
            <a:endParaRPr lang="en-GB" altLang="fr-FR" dirty="0"/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AC2CCD6-3713-4F17-9BD3-D6638794842F}" type="slidenum">
              <a:rPr lang="en-GB" altLang="fr-FR"/>
              <a:pPr/>
              <a:t>26</a:t>
            </a:fld>
            <a:endParaRPr lang="en-GB" altLang="fr-FR" dirty="0"/>
          </a:p>
        </p:txBody>
      </p:sp>
      <p:graphicFrame>
        <p:nvGraphicFramePr>
          <p:cNvPr id="461827" name="Object 3"/>
          <p:cNvGraphicFramePr>
            <a:graphicFrameLocks noChangeAspect="1"/>
          </p:cNvGraphicFramePr>
          <p:nvPr/>
        </p:nvGraphicFramePr>
        <p:xfrm>
          <a:off x="2667001" y="1676400"/>
          <a:ext cx="2906713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Image" r:id="rId4" imgW="2906127" imgH="2172088" progId="Word.Picture.8">
                  <p:embed/>
                </p:oleObj>
              </mc:Choice>
              <mc:Fallback>
                <p:oleObj name="Image" r:id="rId4" imgW="2906127" imgH="2172088" progId="Word.Picture.8">
                  <p:embed/>
                  <p:pic>
                    <p:nvPicPr>
                      <p:cNvPr id="4618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1676400"/>
                        <a:ext cx="2906713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8" name="Object 4"/>
          <p:cNvGraphicFramePr>
            <a:graphicFrameLocks noChangeAspect="1"/>
          </p:cNvGraphicFramePr>
          <p:nvPr/>
        </p:nvGraphicFramePr>
        <p:xfrm>
          <a:off x="6402388" y="1600200"/>
          <a:ext cx="2906712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Document" r:id="rId6" imgW="2905920" imgH="2180520" progId="Word.Document.8">
                  <p:embed/>
                </p:oleObj>
              </mc:Choice>
              <mc:Fallback>
                <p:oleObj name="Document" r:id="rId6" imgW="2905920" imgH="2180520" progId="Word.Document.8">
                  <p:embed/>
                  <p:pic>
                    <p:nvPicPr>
                      <p:cNvPr id="461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388" y="1600200"/>
                        <a:ext cx="2906712" cy="217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9" name="Object 5"/>
          <p:cNvGraphicFramePr>
            <a:graphicFrameLocks noChangeAspect="1"/>
          </p:cNvGraphicFramePr>
          <p:nvPr>
            <p:extLst/>
          </p:nvPr>
        </p:nvGraphicFramePr>
        <p:xfrm>
          <a:off x="2667000" y="4039898"/>
          <a:ext cx="2906712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Document" r:id="rId8" imgW="2905920" imgH="2180520" progId="Word.Document.8">
                  <p:embed/>
                </p:oleObj>
              </mc:Choice>
              <mc:Fallback>
                <p:oleObj name="Document" r:id="rId8" imgW="2905920" imgH="2180520" progId="Word.Document.8">
                  <p:embed/>
                  <p:pic>
                    <p:nvPicPr>
                      <p:cNvPr id="461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039898"/>
                        <a:ext cx="2906712" cy="217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0" name="Object 6"/>
          <p:cNvGraphicFramePr>
            <a:graphicFrameLocks noChangeAspect="1"/>
          </p:cNvGraphicFramePr>
          <p:nvPr/>
        </p:nvGraphicFramePr>
        <p:xfrm>
          <a:off x="6326188" y="4038600"/>
          <a:ext cx="2906712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Document" r:id="rId10" imgW="2905920" imgH="2180520" progId="Word.Document.8">
                  <p:embed/>
                </p:oleObj>
              </mc:Choice>
              <mc:Fallback>
                <p:oleObj name="Document" r:id="rId10" imgW="2905920" imgH="2180520" progId="Word.Document.8">
                  <p:embed/>
                  <p:pic>
                    <p:nvPicPr>
                      <p:cNvPr id="4618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4038600"/>
                        <a:ext cx="2906712" cy="217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31" name="Text Box 7"/>
          <p:cNvSpPr txBox="1">
            <a:spLocks noChangeArrowheads="1"/>
          </p:cNvSpPr>
          <p:nvPr/>
        </p:nvSpPr>
        <p:spPr bwMode="auto">
          <a:xfrm>
            <a:off x="3048001" y="1066800"/>
            <a:ext cx="986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r-FR" dirty="0">
                <a:latin typeface="Tahoma" pitchFamily="34" charset="0"/>
              </a:rPr>
              <a:t>INITIAL</a:t>
            </a:r>
          </a:p>
        </p:txBody>
      </p:sp>
      <p:sp>
        <p:nvSpPr>
          <p:cNvPr id="461832" name="Text Box 8"/>
          <p:cNvSpPr txBox="1">
            <a:spLocks noChangeArrowheads="1"/>
          </p:cNvSpPr>
          <p:nvPr/>
        </p:nvSpPr>
        <p:spPr bwMode="auto">
          <a:xfrm>
            <a:off x="6705601" y="1066800"/>
            <a:ext cx="7986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r-FR" dirty="0">
                <a:latin typeface="Tahoma" pitchFamily="34" charset="0"/>
              </a:rPr>
              <a:t>FINAL</a:t>
            </a:r>
          </a:p>
        </p:txBody>
      </p:sp>
      <p:sp>
        <p:nvSpPr>
          <p:cNvPr id="461833" name="Text Box 9"/>
          <p:cNvSpPr txBox="1">
            <a:spLocks noChangeArrowheads="1"/>
          </p:cNvSpPr>
          <p:nvPr/>
        </p:nvSpPr>
        <p:spPr bwMode="auto">
          <a:xfrm>
            <a:off x="4872039" y="3429000"/>
            <a:ext cx="1662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b="1" dirty="0">
                <a:solidFill>
                  <a:srgbClr val="FF3300"/>
                </a:solidFill>
                <a:latin typeface="Tahoma" pitchFamily="34" charset="0"/>
              </a:rPr>
              <a:t>With coating</a:t>
            </a:r>
            <a:endParaRPr lang="en-US" altLang="fr-FR" dirty="0">
              <a:latin typeface="Tahoma" pitchFamily="34" charset="0"/>
            </a:endParaRPr>
          </a:p>
        </p:txBody>
      </p:sp>
      <p:sp>
        <p:nvSpPr>
          <p:cNvPr id="461834" name="Text Box 10"/>
          <p:cNvSpPr txBox="1">
            <a:spLocks noChangeArrowheads="1"/>
          </p:cNvSpPr>
          <p:nvPr/>
        </p:nvSpPr>
        <p:spPr bwMode="auto">
          <a:xfrm>
            <a:off x="4914538" y="5762336"/>
            <a:ext cx="1465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b="1" dirty="0">
                <a:solidFill>
                  <a:srgbClr val="FF3300"/>
                </a:solidFill>
                <a:latin typeface="Tahoma" pitchFamily="34" charset="0"/>
              </a:rPr>
              <a:t>No Coating</a:t>
            </a:r>
            <a:endParaRPr lang="en-US" altLang="fr-FR" dirty="0">
              <a:latin typeface="Tahoma" pitchFamily="34" charset="0"/>
            </a:endParaRPr>
          </a:p>
        </p:txBody>
      </p:sp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7830561" y="3429001"/>
            <a:ext cx="291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fr-F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3,150,000 roll-overs</a:t>
            </a:r>
            <a:endParaRPr lang="en-GB" altLang="fr-FR" sz="200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461836" name="Text Box 12"/>
          <p:cNvSpPr txBox="1">
            <a:spLocks noChangeArrowheads="1"/>
          </p:cNvSpPr>
          <p:nvPr/>
        </p:nvSpPr>
        <p:spPr bwMode="auto">
          <a:xfrm>
            <a:off x="7377113" y="5734050"/>
            <a:ext cx="25394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r-FR" b="1" dirty="0">
                <a:solidFill>
                  <a:srgbClr val="FF3300"/>
                </a:solidFill>
                <a:latin typeface="Tahoma" pitchFamily="34" charset="0"/>
              </a:rPr>
              <a:t>1,450,000 roll-overs</a:t>
            </a:r>
            <a:endParaRPr lang="en-GB" altLang="fr-FR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83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autoUpdateAnimBg="0"/>
      <p:bldP spid="461831" grpId="0" autoUpdateAnimBg="0"/>
      <p:bldP spid="461832" grpId="0" autoUpdateAnimBg="0"/>
      <p:bldP spid="461833" grpId="0" autoUpdateAnimBg="0"/>
      <p:bldP spid="461834" grpId="0" autoUpdateAnimBg="0"/>
      <p:bldP spid="461835" grpId="0" autoUpdateAnimBg="0"/>
      <p:bldP spid="46183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22098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ED404E-8BD3-43CE-87F6-13F7FF7FADC0}" type="slidenum">
              <a:rPr lang="en-GB" altLang="fr-FR"/>
              <a:pPr>
                <a:defRPr/>
              </a:pPr>
              <a:t>27</a:t>
            </a:fld>
            <a:endParaRPr lang="en-GB" altLang="fr-FR" dirty="0"/>
          </a:p>
        </p:txBody>
      </p:sp>
      <p:pic>
        <p:nvPicPr>
          <p:cNvPr id="477186" name="Picture 2" descr="pares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549275"/>
            <a:ext cx="4318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7187" name="WordArt 3"/>
          <p:cNvSpPr>
            <a:spLocks noChangeArrowheads="1" noChangeShapeType="1" noTextEdit="1"/>
          </p:cNvSpPr>
          <p:nvPr/>
        </p:nvSpPr>
        <p:spPr bwMode="auto">
          <a:xfrm rot="-235554">
            <a:off x="3432177" y="4868863"/>
            <a:ext cx="569912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fr-FR" sz="36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PRESQUE FINI !...</a:t>
            </a:r>
          </a:p>
        </p:txBody>
      </p:sp>
    </p:spTree>
    <p:extLst>
      <p:ext uri="{BB962C8B-B14F-4D97-AF65-F5344CB8AC3E}">
        <p14:creationId xmlns:p14="http://schemas.microsoft.com/office/powerpoint/2010/main" val="91224161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77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771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 txBox="1">
            <a:spLocks noGrp="1"/>
          </p:cNvSpPr>
          <p:nvPr>
            <p:ph type="subTitle" idx="1"/>
          </p:nvPr>
        </p:nvSpPr>
        <p:spPr>
          <a:xfrm>
            <a:off x="1775520" y="332656"/>
            <a:ext cx="8534400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49C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ACCELERATEUR DE SECHAGE POUR PEINTURES A L’EAU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2279576" y="964065"/>
            <a:ext cx="76892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Ce produit consiste en un mélange de billes de saupoudrage et d’un additive spécifique de couleur blanche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Il est utilisable dans les mêmes conditions qu’un produit de saupoudrage classique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Temps de séchage divisé environ par 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Applicable par en condition humide et par temps froid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Augmentation de la période d’applicabilité de la peinture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Augmentation de la productivité de la machine d’application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Possibilité de finir plus facilement le stock de peinture en fin de saison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Application de marquages Type II plus facile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Aucun impact négatif sur la durabilité et les performances de la peinture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Systèmes certifiés par l’ASCQUER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43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07768" y="332656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49C5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QUELQUES EXEMPLES D’APPLICATIONS SUR ROUTE</a:t>
            </a:r>
            <a:endParaRPr lang="fr-FR" sz="28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297169"/>
              </p:ext>
            </p:extLst>
          </p:nvPr>
        </p:nvGraphicFramePr>
        <p:xfrm>
          <a:off x="911423" y="1772816"/>
          <a:ext cx="1058517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9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Pays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Dosage peinture (g/m²)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Dosage accélérateur (g/m²)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Température</a:t>
                      </a:r>
                      <a:r>
                        <a:rPr lang="fr-FR" baseline="0" dirty="0" smtClean="0"/>
                        <a:t> extérieure (°C)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Taux d’humidité (%)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Temps de séchage réduit par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France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(8mn)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France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(8mn)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Hongrie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 (4mn)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France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(4mn)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75748"/>
              </p:ext>
            </p:extLst>
          </p:nvPr>
        </p:nvGraphicFramePr>
        <p:xfrm>
          <a:off x="4223792" y="5085184"/>
          <a:ext cx="2900363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Objet d’environnement du Gestionnaire de liaisons" showAsIcon="1" r:id="rId3" imgW="2900520" imgH="605160" progId="Package">
                  <p:embed/>
                </p:oleObj>
              </mc:Choice>
              <mc:Fallback>
                <p:oleObj name="Objet d’environnement du Gestionnaire de liaisons" showAsIcon="1" r:id="rId3" imgW="2900520" imgH="6051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3792" y="5085184"/>
                        <a:ext cx="2900363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2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151A809-D1E0-4C78-996D-01E8378DD378}" type="slidenum">
              <a:rPr lang="en-GB" altLang="fr-FR" sz="1400">
                <a:latin typeface="Times New Roman" panose="02020603050405020304" pitchFamily="18" charset="0"/>
              </a:rPr>
              <a:pPr/>
              <a:t>3</a:t>
            </a:fld>
            <a:endParaRPr lang="en-GB" altLang="fr-FR" sz="1400" dirty="0">
              <a:latin typeface="Times New Roman" panose="02020603050405020304" pitchFamily="18" charset="0"/>
            </a:endParaRPr>
          </a:p>
        </p:txBody>
      </p:sp>
      <p:pic>
        <p:nvPicPr>
          <p:cNvPr id="482306" name="Picture 2" descr="old striper with out-rig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769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cient r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54" y="-460375"/>
            <a:ext cx="9859108" cy="777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8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424DB13-31B0-4ADE-9D64-96EB290A9192}" type="slidenum">
              <a:rPr lang="en-GB" altLang="fr-FR"/>
              <a:pPr/>
              <a:t>31</a:t>
            </a:fld>
            <a:endParaRPr lang="en-GB" altLang="fr-FR" dirty="0"/>
          </a:p>
        </p:txBody>
      </p:sp>
      <p:pic>
        <p:nvPicPr>
          <p:cNvPr id="47923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2413" cy="638132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CF0E3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1876426" y="4876800"/>
            <a:ext cx="61395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000" dirty="0">
                <a:solidFill>
                  <a:srgbClr val="FFFFFF"/>
                </a:solidFill>
                <a:latin typeface="Arial" panose="020B0604020202020204" pitchFamily="34" charset="0"/>
              </a:rPr>
              <a:t>600</a:t>
            </a:r>
            <a:endParaRPr lang="en-US" altLang="fr-FR" sz="1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79236" name="Rectangle 4"/>
          <p:cNvSpPr>
            <a:spLocks noChangeArrowheads="1"/>
          </p:cNvSpPr>
          <p:nvPr/>
        </p:nvSpPr>
        <p:spPr bwMode="auto">
          <a:xfrm>
            <a:off x="9877426" y="4876800"/>
            <a:ext cx="471283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000" dirty="0">
                <a:solidFill>
                  <a:srgbClr val="FFFFFF"/>
                </a:solidFill>
                <a:latin typeface="Arial" panose="020B0604020202020204" pitchFamily="34" charset="0"/>
              </a:rPr>
              <a:t>50</a:t>
            </a:r>
            <a:endParaRPr lang="en-US" altLang="fr-FR" sz="1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79237" name="Rectangle 5"/>
          <p:cNvSpPr>
            <a:spLocks noChangeArrowheads="1"/>
          </p:cNvSpPr>
          <p:nvPr/>
        </p:nvSpPr>
        <p:spPr bwMode="auto">
          <a:xfrm>
            <a:off x="8277226" y="4876800"/>
            <a:ext cx="61395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000" dirty="0">
                <a:solidFill>
                  <a:srgbClr val="FFFFFF"/>
                </a:solidFill>
                <a:latin typeface="Arial" panose="020B0604020202020204" pitchFamily="34" charset="0"/>
              </a:rPr>
              <a:t>100</a:t>
            </a:r>
            <a:endParaRPr lang="en-US" altLang="fr-FR" sz="1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79238" name="Rectangle 6"/>
          <p:cNvSpPr>
            <a:spLocks noChangeArrowheads="1"/>
          </p:cNvSpPr>
          <p:nvPr/>
        </p:nvSpPr>
        <p:spPr bwMode="auto">
          <a:xfrm>
            <a:off x="6829426" y="4876800"/>
            <a:ext cx="61395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000" dirty="0">
                <a:solidFill>
                  <a:srgbClr val="FFFFFF"/>
                </a:solidFill>
                <a:latin typeface="Arial" panose="020B0604020202020204" pitchFamily="34" charset="0"/>
              </a:rPr>
              <a:t>150</a:t>
            </a:r>
            <a:endParaRPr lang="en-US" altLang="fr-FR" sz="1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79239" name="Rectangle 7"/>
          <p:cNvSpPr>
            <a:spLocks noChangeArrowheads="1"/>
          </p:cNvSpPr>
          <p:nvPr/>
        </p:nvSpPr>
        <p:spPr bwMode="auto">
          <a:xfrm>
            <a:off x="5153026" y="4876800"/>
            <a:ext cx="61395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000" dirty="0">
                <a:solidFill>
                  <a:srgbClr val="FFFFFF"/>
                </a:solidFill>
                <a:latin typeface="Arial" panose="020B0604020202020204" pitchFamily="34" charset="0"/>
              </a:rPr>
              <a:t>200</a:t>
            </a:r>
            <a:endParaRPr lang="en-US" altLang="fr-FR" sz="1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79240" name="Rectangle 8"/>
          <p:cNvSpPr>
            <a:spLocks noChangeArrowheads="1"/>
          </p:cNvSpPr>
          <p:nvPr/>
        </p:nvSpPr>
        <p:spPr bwMode="auto">
          <a:xfrm>
            <a:off x="3476626" y="4876800"/>
            <a:ext cx="61395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fr-FR" sz="2000" dirty="0">
                <a:solidFill>
                  <a:srgbClr val="FFFFFF"/>
                </a:solidFill>
                <a:latin typeface="Arial" panose="020B0604020202020204" pitchFamily="34" charset="0"/>
              </a:rPr>
              <a:t>300</a:t>
            </a:r>
            <a:endParaRPr lang="en-US" altLang="fr-FR" sz="1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79241" name="Rectangle 9"/>
          <p:cNvSpPr>
            <a:spLocks noChangeArrowheads="1"/>
          </p:cNvSpPr>
          <p:nvPr/>
        </p:nvSpPr>
        <p:spPr bwMode="auto">
          <a:xfrm>
            <a:off x="2855913" y="692150"/>
            <a:ext cx="507639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US" altLang="fr-FR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Visibilité d’un marquage</a:t>
            </a:r>
            <a:endParaRPr lang="en-US" altLang="fr-FR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79242" name="Rectangle 10"/>
          <p:cNvSpPr>
            <a:spLocks noChangeArrowheads="1"/>
          </p:cNvSpPr>
          <p:nvPr/>
        </p:nvSpPr>
        <p:spPr bwMode="auto">
          <a:xfrm>
            <a:off x="4727576" y="5734050"/>
            <a:ext cx="2510367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fr-FR" sz="2000" dirty="0">
                <a:solidFill>
                  <a:srgbClr val="FFFFFF"/>
                </a:solidFill>
                <a:latin typeface="Arial" panose="020B0604020202020204" pitchFamily="34" charset="0"/>
              </a:rPr>
              <a:t>       R</a:t>
            </a:r>
            <a:r>
              <a:rPr lang="en-US" altLang="fr-FR" sz="2000" baseline="-25000" dirty="0">
                <a:solidFill>
                  <a:srgbClr val="FFFFFF"/>
                </a:solidFill>
                <a:latin typeface="Arial" panose="020B0604020202020204" pitchFamily="34" charset="0"/>
              </a:rPr>
              <a:t>L </a:t>
            </a:r>
            <a:r>
              <a:rPr lang="en-US" altLang="fr-FR" sz="2000" dirty="0">
                <a:solidFill>
                  <a:srgbClr val="FFFFFF"/>
                </a:solidFill>
                <a:latin typeface="Arial" panose="020B0604020202020204" pitchFamily="34" charset="0"/>
              </a:rPr>
              <a:t>in mcd/m</a:t>
            </a:r>
            <a:r>
              <a:rPr lang="en-US" altLang="fr-FR" sz="2000" baseline="30000" dirty="0">
                <a:solidFill>
                  <a:srgbClr val="FFFFFF"/>
                </a:solidFill>
                <a:latin typeface="Arial" panose="020B0604020202020204" pitchFamily="34" charset="0"/>
              </a:rPr>
              <a:t>2 </a:t>
            </a:r>
            <a:r>
              <a:rPr lang="en-US" altLang="fr-FR" sz="2000" dirty="0">
                <a:solidFill>
                  <a:srgbClr val="FFFFFF"/>
                </a:solidFill>
                <a:latin typeface="Arial" panose="020B0604020202020204" pitchFamily="34" charset="0"/>
              </a:rPr>
              <a:t>/ lx</a:t>
            </a:r>
            <a:endParaRPr lang="en-US" altLang="fr-FR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9532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 txBox="1">
            <a:spLocks noGrp="1"/>
          </p:cNvSpPr>
          <p:nvPr>
            <p:ph type="subTitle" idx="1"/>
          </p:nvPr>
        </p:nvSpPr>
        <p:spPr>
          <a:xfrm>
            <a:off x="2895600" y="2819400"/>
            <a:ext cx="6400800" cy="203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49C5B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Merci pour votre attention!</a:t>
            </a:r>
          </a:p>
          <a:p>
            <a:endParaRPr lang="fr-FR" sz="4000" dirty="0">
              <a:solidFill>
                <a:srgbClr val="49C5B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7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533400"/>
            <a:ext cx="7772400" cy="609600"/>
          </a:xfrm>
        </p:spPr>
        <p:txBody>
          <a:bodyPr>
            <a:normAutofit fontScale="90000"/>
          </a:bodyPr>
          <a:lstStyle/>
          <a:p>
            <a:pPr algn="ctr" eaLnBrk="0" hangingPunct="0"/>
            <a:r>
              <a:rPr lang="en-US" altLang="fr-FR" dirty="0"/>
              <a:t>P</a:t>
            </a:r>
            <a:r>
              <a:rPr lang="en-US" altLang="fr-FR" dirty="0" smtClean="0"/>
              <a:t>rincipe de fabrication</a:t>
            </a:r>
            <a:endParaRPr lang="en-US" altLang="fr-FR" i="1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22098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E1984B55-BB69-49CB-8879-9C53347AB60D}" type="slidenum">
              <a:rPr lang="en-GB" altLang="fr-FR"/>
              <a:pPr/>
              <a:t>4</a:t>
            </a:fld>
            <a:endParaRPr lang="en-GB" altLang="fr-FR" dirty="0"/>
          </a:p>
        </p:txBody>
      </p:sp>
      <p:pic>
        <p:nvPicPr>
          <p:cNvPr id="319490" name="Picture 2" descr="schem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595439"/>
            <a:ext cx="835342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2" name="Picture 4" descr="P11901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1143001"/>
            <a:ext cx="1528763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3" name="Picture 5" descr="P11901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1214436"/>
            <a:ext cx="1528763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3276600" y="5334000"/>
            <a:ext cx="586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b="1" i="1" dirty="0">
                <a:latin typeface="Times New Roman" pitchFamily="18" charset="0"/>
              </a:rPr>
              <a:t>.</a:t>
            </a:r>
            <a:endParaRPr lang="en-GB" altLang="fr-FR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INT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58" y="250652"/>
            <a:ext cx="4279775" cy="6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Date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 CONFIDENTIAL -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47D3AE0-FB8A-4915-B100-4144755AAF93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026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Principaux</a:t>
            </a:r>
            <a:r>
              <a:rPr lang="nl-BE" dirty="0" smtClean="0"/>
              <a:t> </a:t>
            </a:r>
            <a:r>
              <a:rPr lang="fr-FR" dirty="0" smtClean="0"/>
              <a:t>marchés</a:t>
            </a:r>
            <a:endParaRPr lang="fr-FR" dirty="0"/>
          </a:p>
        </p:txBody>
      </p:sp>
      <p:sp>
        <p:nvSpPr>
          <p:cNvPr id="29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- CONFIDENTIAL -</a:t>
            </a:r>
            <a:endParaRPr lang="fr-BE" dirty="0"/>
          </a:p>
        </p:txBody>
      </p:sp>
      <p:sp>
        <p:nvSpPr>
          <p:cNvPr id="30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47D3AE0-FB8A-4915-B100-4144755AAF93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  <p:sp>
        <p:nvSpPr>
          <p:cNvPr id="26" name="Rectangle 25"/>
          <p:cNvSpPr/>
          <p:nvPr>
            <p:custDataLst>
              <p:tags r:id="rId1"/>
            </p:custDataLst>
          </p:nvPr>
        </p:nvSpPr>
        <p:spPr bwMode="auto">
          <a:xfrm>
            <a:off x="3117073" y="1340768"/>
            <a:ext cx="1396450" cy="414244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0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5715000" algn="l"/>
              </a:tabLst>
            </a:pPr>
            <a:r>
              <a:rPr lang="fr-FR" sz="11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Marquage</a:t>
            </a:r>
            <a:r>
              <a:rPr lang="en-GB" sz="11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fr-FR" sz="1100" b="1" kern="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routier</a:t>
            </a:r>
            <a:endParaRPr lang="fr-FR" sz="1100" i="1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Rectangle 26"/>
          <p:cNvSpPr/>
          <p:nvPr>
            <p:custDataLst>
              <p:tags r:id="rId2"/>
            </p:custDataLst>
          </p:nvPr>
        </p:nvSpPr>
        <p:spPr bwMode="auto">
          <a:xfrm>
            <a:off x="4899560" y="1340768"/>
            <a:ext cx="1396450" cy="414244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0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5715000" algn="l"/>
              </a:tabLst>
            </a:pPr>
            <a:r>
              <a:rPr lang="en-GB" sz="1100" b="1" kern="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Traitement</a:t>
            </a:r>
            <a:r>
              <a:rPr lang="en-GB" sz="1100" b="1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  de surface</a:t>
            </a:r>
          </a:p>
        </p:txBody>
      </p:sp>
      <p:sp>
        <p:nvSpPr>
          <p:cNvPr id="28" name="Rectangle 27"/>
          <p:cNvSpPr/>
          <p:nvPr>
            <p:custDataLst>
              <p:tags r:id="rId3"/>
            </p:custDataLst>
          </p:nvPr>
        </p:nvSpPr>
        <p:spPr bwMode="auto">
          <a:xfrm>
            <a:off x="7557714" y="1340768"/>
            <a:ext cx="1396450" cy="414244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000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5715000" algn="l"/>
              </a:tabLst>
            </a:pPr>
            <a:r>
              <a:rPr lang="en-GB" sz="1100" b="1" kern="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Plasticques</a:t>
            </a:r>
            <a:endParaRPr lang="en-GB" sz="1100" i="1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Rectangle 33"/>
          <p:cNvSpPr/>
          <p:nvPr>
            <p:custDataLst>
              <p:tags r:id="rId4"/>
            </p:custDataLst>
          </p:nvPr>
        </p:nvSpPr>
        <p:spPr bwMode="auto">
          <a:xfrm>
            <a:off x="1695070" y="5792819"/>
            <a:ext cx="954346" cy="440826"/>
          </a:xfrm>
          <a:prstGeom prst="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0000" bIns="45720" numCol="1" rtlCol="0" anchor="ctr" anchorCtr="0" compatLnSpc="1">
            <a:prstTxWarp prst="textNoShape">
              <a:avLst/>
            </a:prstTxWarp>
          </a:bodyPr>
          <a:lstStyle/>
          <a:p>
            <a:pPr algn="r">
              <a:tabLst>
                <a:tab pos="5715000" algn="l"/>
              </a:tabLst>
            </a:pPr>
            <a:r>
              <a:rPr lang="en-GB" sz="1100" kern="0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Taille</a:t>
            </a:r>
            <a:r>
              <a:rPr lang="en-GB" sz="1100" kern="0" dirty="0">
                <a:solidFill>
                  <a:srgbClr val="002060"/>
                </a:solidFill>
                <a:latin typeface="+mj-lt"/>
                <a:cs typeface="Arial" pitchFamily="34" charset="0"/>
              </a:rPr>
              <a:t> des </a:t>
            </a:r>
            <a:r>
              <a:rPr lang="en-GB" sz="1100" kern="0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billes</a:t>
            </a:r>
            <a:endParaRPr lang="en-GB" sz="1100" i="1" kern="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1" t="33841" r="8708" b="19039"/>
          <a:stretch/>
        </p:blipFill>
        <p:spPr bwMode="auto">
          <a:xfrm>
            <a:off x="7715073" y="1831626"/>
            <a:ext cx="1034105" cy="34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6" t="33841" r="68566" b="19039"/>
          <a:stretch/>
        </p:blipFill>
        <p:spPr bwMode="auto">
          <a:xfrm>
            <a:off x="3178492" y="1831623"/>
            <a:ext cx="1268929" cy="352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8" t="33841" r="38471" b="19039"/>
          <a:stretch/>
        </p:blipFill>
        <p:spPr bwMode="auto">
          <a:xfrm>
            <a:off x="5026224" y="1831626"/>
            <a:ext cx="1103241" cy="347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>
            <p:custDataLst>
              <p:tags r:id="rId5"/>
            </p:custDataLst>
          </p:nvPr>
        </p:nvSpPr>
        <p:spPr bwMode="auto">
          <a:xfrm>
            <a:off x="3131310" y="6306575"/>
            <a:ext cx="867587" cy="354158"/>
          </a:xfrm>
          <a:prstGeom prst="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000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5715000" algn="l"/>
              </a:tabLst>
            </a:pPr>
            <a:r>
              <a:rPr lang="en-GB" sz="1100" b="1" kern="0" dirty="0">
                <a:solidFill>
                  <a:srgbClr val="002060"/>
                </a:solidFill>
                <a:latin typeface="+mj-lt"/>
                <a:cs typeface="Arial" pitchFamily="34" charset="0"/>
              </a:rPr>
              <a:t>Large</a:t>
            </a:r>
            <a:endParaRPr lang="en-GB" sz="1100" i="1" kern="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Rectangle 40"/>
          <p:cNvSpPr/>
          <p:nvPr>
            <p:custDataLst>
              <p:tags r:id="rId6"/>
            </p:custDataLst>
          </p:nvPr>
        </p:nvSpPr>
        <p:spPr bwMode="auto">
          <a:xfrm>
            <a:off x="9087103" y="6315202"/>
            <a:ext cx="867587" cy="354158"/>
          </a:xfrm>
          <a:prstGeom prst="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0000" bIns="45720" numCol="1" rtlCol="0" anchor="ctr" anchorCtr="0" compatLnSpc="1">
            <a:prstTxWarp prst="textNoShape">
              <a:avLst/>
            </a:prstTxWarp>
          </a:bodyPr>
          <a:lstStyle/>
          <a:p>
            <a:pPr algn="r">
              <a:tabLst>
                <a:tab pos="5715000" algn="l"/>
              </a:tabLst>
            </a:pPr>
            <a:r>
              <a:rPr lang="en-GB" sz="1100" b="1" kern="0" dirty="0">
                <a:solidFill>
                  <a:srgbClr val="002060"/>
                </a:solidFill>
                <a:latin typeface="+mj-lt"/>
                <a:cs typeface="Arial" pitchFamily="34" charset="0"/>
              </a:rPr>
              <a:t>Ultra Fine</a:t>
            </a:r>
            <a:endParaRPr lang="en-GB" sz="1100" i="1" kern="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710" y="5509863"/>
            <a:ext cx="6582673" cy="733333"/>
          </a:xfrm>
          <a:prstGeom prst="rect">
            <a:avLst/>
          </a:prstGeom>
        </p:spPr>
      </p:pic>
      <p:cxnSp>
        <p:nvCxnSpPr>
          <p:cNvPr id="19" name="Rechte verbindingslijn 18"/>
          <p:cNvCxnSpPr/>
          <p:nvPr/>
        </p:nvCxnSpPr>
        <p:spPr>
          <a:xfrm flipV="1">
            <a:off x="9709382" y="5699350"/>
            <a:ext cx="0" cy="537962"/>
          </a:xfrm>
          <a:prstGeom prst="line">
            <a:avLst/>
          </a:prstGeom>
          <a:ln w="22225">
            <a:solidFill>
              <a:srgbClr val="C22A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9687329" y="5573944"/>
            <a:ext cx="556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0-5 µm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7695" y="5789739"/>
            <a:ext cx="6963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40-200 µm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19447" y="6207116"/>
            <a:ext cx="6055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0-40 µm</a:t>
            </a:r>
          </a:p>
        </p:txBody>
      </p:sp>
      <p:sp>
        <p:nvSpPr>
          <p:cNvPr id="7" name="Rectangle 6"/>
          <p:cNvSpPr/>
          <p:nvPr/>
        </p:nvSpPr>
        <p:spPr>
          <a:xfrm>
            <a:off x="9523574" y="5511114"/>
            <a:ext cx="161748" cy="524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36000" tIns="36000" rIns="36000" bIns="36000" rtlCol="0" anchor="ctr">
            <a:normAutofit fontScale="32500" lnSpcReduction="20000"/>
          </a:bodyPr>
          <a:lstStyle/>
          <a:p>
            <a:pPr algn="ctr"/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630719" y="5915283"/>
            <a:ext cx="797627" cy="113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36000" tIns="36000" rIns="36000" bIns="36000" rtlCol="0" anchor="ctr">
            <a:normAutofit/>
          </a:bodyPr>
          <a:lstStyle/>
          <a:p>
            <a:pPr algn="ctr"/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04768" y="5789740"/>
            <a:ext cx="9556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200-1700µm</a:t>
            </a:r>
          </a:p>
        </p:txBody>
      </p:sp>
      <p:cxnSp>
        <p:nvCxnSpPr>
          <p:cNvPr id="11" name="Rechte verbindingslijn met pijl 10"/>
          <p:cNvCxnSpPr>
            <a:cxnSpLocks/>
          </p:cNvCxnSpPr>
          <p:nvPr/>
        </p:nvCxnSpPr>
        <p:spPr>
          <a:xfrm>
            <a:off x="8616280" y="5229200"/>
            <a:ext cx="982408" cy="791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511543" y="6042433"/>
            <a:ext cx="185808" cy="200763"/>
          </a:xfrm>
          <a:prstGeom prst="rect">
            <a:avLst/>
          </a:prstGeom>
          <a:solidFill>
            <a:srgbClr val="EC5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36000" tIns="36000" rIns="36000" bIns="36000" rtlCol="0" anchor="ctr">
            <a:normAutofit fontScale="40000" lnSpcReduction="20000"/>
          </a:bodyPr>
          <a:lstStyle/>
          <a:p>
            <a:pPr algn="ctr"/>
            <a:endParaRPr lang="en-US" b="1" dirty="0"/>
          </a:p>
        </p:txBody>
      </p:sp>
      <p:cxnSp>
        <p:nvCxnSpPr>
          <p:cNvPr id="17" name="Rechte verbindingslijn met pijl 16"/>
          <p:cNvCxnSpPr/>
          <p:nvPr/>
        </p:nvCxnSpPr>
        <p:spPr>
          <a:xfrm>
            <a:off x="4513523" y="5352620"/>
            <a:ext cx="1299705" cy="630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>
            <a:cxnSpLocks/>
            <a:endCxn id="7" idx="3"/>
          </p:cNvCxnSpPr>
          <p:nvPr/>
        </p:nvCxnSpPr>
        <p:spPr>
          <a:xfrm>
            <a:off x="8737600" y="4087622"/>
            <a:ext cx="947722" cy="168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6168008" y="5157192"/>
            <a:ext cx="2919094" cy="871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F65AEAE-526F-4E39-A5C9-F5E2828A73DA}" type="slidenum">
              <a:rPr lang="en-GB" altLang="fr-FR"/>
              <a:pPr/>
              <a:t>7</a:t>
            </a:fld>
            <a:endParaRPr lang="en-GB" altLang="fr-FR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altLang="fr-FR" sz="3200" dirty="0" smtClean="0"/>
              <a:t>DE L’UTILITE DES BILLES DE VERRE POUR UN MARQUAGE ROUTIER</a:t>
            </a:r>
            <a:endParaRPr lang="fr-FR" altLang="fr-FR" sz="24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514600"/>
            <a:ext cx="7772400" cy="35052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APPORTER </a:t>
            </a:r>
            <a:r>
              <a:rPr lang="fr-FR" altLang="fr-FR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 LA RETROREFLEXION</a:t>
            </a:r>
            <a:endParaRPr lang="fr-FR" altLang="fr-FR" sz="24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24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AUGMENTER LA DURABILITE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DIMINUER LA GLISSANCE</a:t>
            </a:r>
          </a:p>
          <a:p>
            <a:pPr>
              <a:buClr>
                <a:srgbClr val="FF0000"/>
              </a:buClr>
            </a:pPr>
            <a:endParaRPr lang="fr-FR" altLang="fr-FR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0000"/>
              </a:buClr>
            </a:pPr>
            <a:endParaRPr lang="fr-FR" altLang="fr-FR" sz="2400" dirty="0"/>
          </a:p>
          <a:p>
            <a:pPr>
              <a:buClr>
                <a:srgbClr val="FF0000"/>
              </a:buClr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922218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/>
      <p:bldP spid="3102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0"/>
            <a:ext cx="8420100" cy="1066800"/>
          </a:xfrm>
          <a:noFill/>
          <a:ln/>
        </p:spPr>
        <p:txBody>
          <a:bodyPr/>
          <a:lstStyle/>
          <a:p>
            <a:r>
              <a:rPr lang="en-GB" altLang="fr-FR" sz="4000" dirty="0"/>
              <a:t>	</a:t>
            </a:r>
            <a:r>
              <a:rPr lang="en-GB" altLang="fr-FR" sz="4000" dirty="0" smtClean="0"/>
              <a:t>PRINCIPE DE LA RETROREFLEXION</a:t>
            </a:r>
            <a:endParaRPr lang="en-GB" altLang="fr-FR" sz="4000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22098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EE6FDAB5-D4FD-448E-8FF4-568034E79434}" type="slidenum">
              <a:rPr lang="en-GB" altLang="fr-FR"/>
              <a:pPr/>
              <a:t>8</a:t>
            </a:fld>
            <a:endParaRPr lang="en-GB" altLang="fr-FR"/>
          </a:p>
        </p:txBody>
      </p:sp>
      <p:sp>
        <p:nvSpPr>
          <p:cNvPr id="439300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2209800" y="1905000"/>
            <a:ext cx="7772400" cy="41148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GB" altLang="fr-FR" sz="2200"/>
          </a:p>
          <a:p>
            <a:pPr>
              <a:buFontTx/>
              <a:buNone/>
            </a:pPr>
            <a:endParaRPr lang="en-GB" altLang="fr-FR" b="0"/>
          </a:p>
          <a:p>
            <a:pPr>
              <a:buFontTx/>
              <a:buNone/>
            </a:pPr>
            <a:endParaRPr lang="en-GB" altLang="fr-FR" b="0"/>
          </a:p>
        </p:txBody>
      </p:sp>
      <p:pic>
        <p:nvPicPr>
          <p:cNvPr id="439299" name="Picture 3" descr="Bea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6" b="24135"/>
          <a:stretch>
            <a:fillRect/>
          </a:stretch>
        </p:blipFill>
        <p:spPr bwMode="auto">
          <a:xfrm>
            <a:off x="1703389" y="1371600"/>
            <a:ext cx="8713787" cy="50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78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39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39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2B1AA3B-4A6C-4C22-8B56-483CFE1F320D}" type="slidenum">
              <a:rPr lang="en-GB" altLang="fr-FR"/>
              <a:pPr/>
              <a:t>9</a:t>
            </a:fld>
            <a:endParaRPr lang="en-GB" altLang="fr-FR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0"/>
            <a:ext cx="7772400" cy="1143000"/>
          </a:xfrm>
        </p:spPr>
        <p:txBody>
          <a:bodyPr/>
          <a:lstStyle/>
          <a:p>
            <a:pPr algn="ctr"/>
            <a:r>
              <a:rPr lang="fr-FR" altLang="fr-FR" sz="3600" dirty="0" smtClean="0"/>
              <a:t>Vue d’un marquage en coupe</a:t>
            </a:r>
            <a:endParaRPr lang="fr-FR" altLang="fr-FR" sz="2800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84314"/>
            <a:ext cx="7772400" cy="4535487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endParaRPr lang="fr-FR" altLang="fr-FR" sz="24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24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24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r-FR" altLang="fr-FR" sz="24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None/>
            </a:pPr>
            <a:endParaRPr lang="fr-FR" altLang="fr-FR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0000"/>
              </a:buClr>
            </a:pPr>
            <a:endParaRPr lang="fr-FR" altLang="fr-FR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0000"/>
              </a:buClr>
            </a:pPr>
            <a:endParaRPr lang="fr-FR" altLang="fr-FR" sz="2400" dirty="0"/>
          </a:p>
          <a:p>
            <a:pPr>
              <a:buClr>
                <a:srgbClr val="FF0000"/>
              </a:buClr>
            </a:pPr>
            <a:endParaRPr lang="fr-FR" altLang="fr-FR" dirty="0"/>
          </a:p>
        </p:txBody>
      </p:sp>
      <p:pic>
        <p:nvPicPr>
          <p:cNvPr id="449542" name="Picture 6" descr="phot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2276476"/>
            <a:ext cx="56165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2935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/>
      <p:bldP spid="4495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GSVac0EEGJCAMQOgqh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GSVac0EEGJCAMQOgqhz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GSVac0EEGJCAMQOgqhz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GSVac0EEGJCAMQOgqh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GSVac0EEGJCAMQOgqhz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GSVac0EEGJCAMQOgqhzA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12962</TotalTime>
  <Words>539</Words>
  <Application>Microsoft Office PowerPoint</Application>
  <PresentationFormat>Grand écran</PresentationFormat>
  <Paragraphs>199</Paragraphs>
  <Slides>32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6</vt:i4>
      </vt:variant>
      <vt:variant>
        <vt:lpstr>Titres des diapositives</vt:lpstr>
      </vt:variant>
      <vt:variant>
        <vt:i4>32</vt:i4>
      </vt:variant>
    </vt:vector>
  </HeadingPairs>
  <TitlesOfParts>
    <vt:vector size="50" baseType="lpstr">
      <vt:lpstr>ＭＳ Ｐゴシック</vt:lpstr>
      <vt:lpstr>Arial</vt:lpstr>
      <vt:lpstr>Arial Black</vt:lpstr>
      <vt:lpstr>Calibri</vt:lpstr>
      <vt:lpstr>Cooper Md BT</vt:lpstr>
      <vt:lpstr>Courier New</vt:lpstr>
      <vt:lpstr>Open Sans</vt:lpstr>
      <vt:lpstr>Tahoma</vt:lpstr>
      <vt:lpstr>Tempus Sans ITC</vt:lpstr>
      <vt:lpstr>Times New Roman</vt:lpstr>
      <vt:lpstr>Wingdings</vt:lpstr>
      <vt:lpstr>Thème Office</vt:lpstr>
      <vt:lpstr>Image Bitmap</vt:lpstr>
      <vt:lpstr>Graphique</vt:lpstr>
      <vt:lpstr>Feuille de calcul</vt:lpstr>
      <vt:lpstr>Image</vt:lpstr>
      <vt:lpstr>Document</vt:lpstr>
      <vt:lpstr>Objet d’environnement du Gestionnaire de liaisons</vt:lpstr>
      <vt:lpstr>Présentation PowerPoint</vt:lpstr>
      <vt:lpstr>Présentation PowerPoint</vt:lpstr>
      <vt:lpstr>Présentation PowerPoint</vt:lpstr>
      <vt:lpstr>Principe de fabrication</vt:lpstr>
      <vt:lpstr>Présentation PowerPoint</vt:lpstr>
      <vt:lpstr>Principaux marchés</vt:lpstr>
      <vt:lpstr>DE L’UTILITE DES BILLES DE VERRE POUR UN MARQUAGE ROUTIER</vt:lpstr>
      <vt:lpstr> PRINCIPE DE LA RETROREFLEXION</vt:lpstr>
      <vt:lpstr>Vue d’un marquage en coupe</vt:lpstr>
      <vt:lpstr>Vue d’un marquage en coupe, avec agrégats</vt:lpstr>
      <vt:lpstr>LA SAINTE TRINITE DU MARQUAGE!</vt:lpstr>
      <vt:lpstr>PARAMETRES INFLUANT LA RETROREFLEXION</vt:lpstr>
      <vt:lpstr>Présentation PowerPoint</vt:lpstr>
      <vt:lpstr>Rétroréflexion en fonction du grammage</vt:lpstr>
      <vt:lpstr>Présentation PowerPoint</vt:lpstr>
      <vt:lpstr>Présentation PowerPoint</vt:lpstr>
      <vt:lpstr>AUGMENTER LE SRT</vt:lpstr>
      <vt:lpstr>Présentation PowerPoint</vt:lpstr>
      <vt:lpstr>Utilité du traitement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INFLUENCE DU TRAITEMENT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MICHAUX Gauthier</dc:creator>
  <cp:lastModifiedBy>Pascal Hivert (Potters France)</cp:lastModifiedBy>
  <cp:revision>51</cp:revision>
  <cp:lastPrinted>2019-09-12T09:01:06Z</cp:lastPrinted>
  <dcterms:created xsi:type="dcterms:W3CDTF">2019-05-16T06:58:55Z</dcterms:created>
  <dcterms:modified xsi:type="dcterms:W3CDTF">2019-09-17T06:06:33Z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2a09c5-6e26-4737-a926-47ef1ab198ae_Enabled">
    <vt:lpwstr>True</vt:lpwstr>
  </property>
  <property fmtid="{D5CDD505-2E9C-101B-9397-08002B2CF9AE}" pid="3" name="MSIP_Label_e72a09c5-6e26-4737-a926-47ef1ab198ae_SiteId">
    <vt:lpwstr>1f816a84-7aa6-4a56-b22a-7b3452fa8681</vt:lpwstr>
  </property>
  <property fmtid="{D5CDD505-2E9C-101B-9397-08002B2CF9AE}" pid="4" name="MSIP_Label_e72a09c5-6e26-4737-a926-47ef1ab198ae_Owner">
    <vt:lpwstr>gauthier.michaux@spw.wallonie.be</vt:lpwstr>
  </property>
  <property fmtid="{D5CDD505-2E9C-101B-9397-08002B2CF9AE}" pid="5" name="MSIP_Label_e72a09c5-6e26-4737-a926-47ef1ab198ae_SetDate">
    <vt:lpwstr>2019-08-26T09:23:49.9623557Z</vt:lpwstr>
  </property>
  <property fmtid="{D5CDD505-2E9C-101B-9397-08002B2CF9AE}" pid="6" name="MSIP_Label_e72a09c5-6e26-4737-a926-47ef1ab198ae_Name">
    <vt:lpwstr>Confidentiel</vt:lpwstr>
  </property>
  <property fmtid="{D5CDD505-2E9C-101B-9397-08002B2CF9AE}" pid="7" name="MSIP_Label_e72a09c5-6e26-4737-a926-47ef1ab198ae_Application">
    <vt:lpwstr>Microsoft Azure Information Protection</vt:lpwstr>
  </property>
  <property fmtid="{D5CDD505-2E9C-101B-9397-08002B2CF9AE}" pid="8" name="MSIP_Label_e72a09c5-6e26-4737-a926-47ef1ab198ae_ActionId">
    <vt:lpwstr>3b1e44c1-89df-46dd-9a18-9aa7d29c9c6b</vt:lpwstr>
  </property>
  <property fmtid="{D5CDD505-2E9C-101B-9397-08002B2CF9AE}" pid="9" name="MSIP_Label_e72a09c5-6e26-4737-a926-47ef1ab198ae_Extended_MSFT_Method">
    <vt:lpwstr>Automatic</vt:lpwstr>
  </property>
  <property fmtid="{D5CDD505-2E9C-101B-9397-08002B2CF9AE}" pid="10" name="Sensitivity">
    <vt:lpwstr>Confidentiel</vt:lpwstr>
  </property>
</Properties>
</file>