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485" r:id="rId2"/>
    <p:sldId id="486" r:id="rId3"/>
    <p:sldId id="492" r:id="rId4"/>
    <p:sldId id="487" r:id="rId5"/>
    <p:sldId id="488" r:id="rId6"/>
    <p:sldId id="489" r:id="rId7"/>
    <p:sldId id="490" r:id="rId8"/>
    <p:sldId id="493" r:id="rId9"/>
    <p:sldId id="482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1" d="100"/>
          <a:sy n="101" d="100"/>
        </p:scale>
        <p:origin x="15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2F5B-742B-410C-86AA-12FE0FD0D2E0}" type="datetimeFigureOut">
              <a:rPr lang="fr-BE" smtClean="0"/>
              <a:pPr/>
              <a:t>06/09/2019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D65E-EE7A-4229-8858-0F394FA6310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729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DA0980DB-F968-4E16-83DC-7E57E59D4C0F}" type="datetimeFigureOut">
              <a:rPr lang="fr-BE" smtClean="0"/>
              <a:pPr/>
              <a:t>06/09/2019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9B9B8F78-0E62-45B0-B8F0-287094A4053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737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CC028-33DD-4E85-AB51-914B3EAB8CE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1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850269" cy="1836101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-1" y="5664000"/>
            <a:ext cx="4475545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2515565"/>
            <a:ext cx="9414104" cy="1605024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49C5B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9123104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97392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8320459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lIns="121895" tIns="121895" rIns="121895" bIns="12189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121894" tIns="121894" rIns="121894" bIns="121894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772000" y="772003"/>
            <a:ext cx="72400" cy="90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895" tIns="121895" rIns="121895" bIns="12189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264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AA94-026F-4740-9472-5031160C124B}" type="slidenum">
              <a:rPr lang="fr-FR" smtClean="0">
                <a:latin typeface="Calibri" panose="020F0502020204030204" pitchFamily="34" charset="0"/>
              </a:rPr>
              <a:pPr>
                <a:defRPr/>
              </a:pPr>
              <a:t>‹N°›</a:t>
            </a:fld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07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‹N°›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502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287112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016393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5736" y="1200151"/>
            <a:ext cx="4988664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032136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866520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159016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0081910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4440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890032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42215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8909" y="274639"/>
            <a:ext cx="10490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09" y="1600201"/>
            <a:ext cx="10490827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7791433-DE50-4973-8994-9A3838F861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92000" y="6538000"/>
            <a:ext cx="1600000" cy="320000"/>
          </a:xfrm>
          <a:prstGeom prst="rect">
            <a:avLst/>
          </a:prstGeom>
          <a:solidFill>
            <a:srgbClr val="49C5B1"/>
          </a:solidFill>
          <a:ln>
            <a:noFill/>
          </a:ln>
          <a:extLst/>
        </p:spPr>
        <p:txBody>
          <a:bodyPr/>
          <a:lstStyle/>
          <a:p>
            <a:endParaRPr lang="fr-FR" sz="4267">
              <a:solidFill>
                <a:srgbClr val="6CD0C0"/>
              </a:solidFill>
            </a:endParaRP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C19693F-C9FA-42E6-AF6C-6A124D6AD6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2085" y="6502830"/>
            <a:ext cx="5439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public de Wallonie</a:t>
            </a:r>
            <a:r>
              <a:rPr lang="fr-FR" sz="1600" b="1" dirty="0">
                <a:solidFill>
                  <a:srgbClr val="002D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>
                <a:solidFill>
                  <a:srgbClr val="49C5B1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mobilité infrastructures</a:t>
            </a:r>
            <a:endParaRPr lang="fr-FR" sz="1600" b="1" dirty="0">
              <a:solidFill>
                <a:srgbClr val="49C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A2A66E-6A95-43AE-9D85-178BD5FA0F5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62"/>
            <a:ext cx="2479807" cy="7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83" r:id="rId13"/>
    <p:sldLayoutId id="2147483684" r:id="rId14"/>
  </p:sldLayoutIdLst>
  <p:transition>
    <p:randomBar/>
  </p:transition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rgbClr val="49C5B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C41EF2-A98A-4A7C-AB03-CF726D3E0543}" type="slidenum">
              <a:rPr lang="fr-FR" smtClean="0">
                <a:latin typeface="Calibri" panose="020F0502020204030204" pitchFamily="34" charset="0"/>
              </a:rPr>
              <a:pPr/>
              <a:t>1</a:t>
            </a:fld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348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645024"/>
            <a:ext cx="9144000" cy="28803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Journée "Peinture à l’eau"</a:t>
            </a:r>
            <a:br>
              <a:rPr lang="fr-FR" sz="4400" b="0" dirty="0"/>
            </a:br>
            <a:br>
              <a:rPr lang="fr-FR" sz="4400" b="0" dirty="0"/>
            </a:br>
            <a:r>
              <a:rPr lang="fr-FR" sz="4400" b="0" dirty="0"/>
              <a:t>ir Gauthier MICHAUX</a:t>
            </a:r>
            <a:br>
              <a:rPr lang="fr-FR" sz="4400" b="0" dirty="0"/>
            </a:br>
            <a:br>
              <a:rPr lang="fr-FR" sz="4400" b="0" dirty="0"/>
            </a:br>
            <a:r>
              <a:rPr lang="fr-FR" sz="4400" b="0" dirty="0"/>
              <a:t>SPW Mobilité &amp; Infrastructures</a:t>
            </a:r>
            <a:br>
              <a:rPr lang="fr-FR" sz="4400" b="0" dirty="0"/>
            </a:br>
            <a:br>
              <a:rPr lang="fr-FR" sz="4400" b="0" dirty="0"/>
            </a:br>
            <a:br>
              <a:rPr lang="fr-FR" sz="4400" b="0" dirty="0"/>
            </a:br>
            <a:r>
              <a:rPr lang="fr-FR" sz="4400" b="0" dirty="0"/>
              <a:t>17/09/2019</a:t>
            </a:r>
            <a:br>
              <a:rPr lang="fr-FR" sz="4400" b="0" dirty="0"/>
            </a:br>
            <a:br>
              <a:rPr lang="fr-FR" sz="4400" b="0" dirty="0"/>
            </a:br>
            <a:endParaRPr lang="fr-FR" sz="44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81BFE-CFC0-4895-8045-68BC110A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12" y="-99392"/>
            <a:ext cx="10363200" cy="1470025"/>
          </a:xfrm>
        </p:spPr>
        <p:txBody>
          <a:bodyPr/>
          <a:lstStyle/>
          <a:p>
            <a:pPr algn="ctr"/>
            <a:r>
              <a:rPr lang="fr-BE" dirty="0"/>
              <a:t>Peintures à l'eau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19085D-6108-450E-9791-43F15884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1124744"/>
            <a:ext cx="8534400" cy="4824536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  <a:p>
            <a:r>
              <a:rPr lang="fr-BE" sz="11200" b="1" dirty="0"/>
              <a:t>Programme</a:t>
            </a:r>
          </a:p>
          <a:p>
            <a:endParaRPr lang="fr-BE" sz="5600" b="1" dirty="0"/>
          </a:p>
          <a:p>
            <a:pPr algn="l"/>
            <a:r>
              <a:rPr lang="fr-BE" sz="10400" dirty="0"/>
              <a:t>10h: Bienvenue + Contexte wallon – G. Michaux</a:t>
            </a:r>
          </a:p>
          <a:p>
            <a:pPr algn="l"/>
            <a:r>
              <a:rPr lang="fr-BE" sz="10400" dirty="0"/>
              <a:t>10h30: Liants et Peintures – X. Bricout</a:t>
            </a:r>
          </a:p>
          <a:p>
            <a:pPr algn="l"/>
            <a:r>
              <a:rPr lang="fr-BE" sz="10400" dirty="0"/>
              <a:t>11h00: Microbilles et additifs – P. Hivert</a:t>
            </a:r>
          </a:p>
          <a:p>
            <a:pPr algn="l"/>
            <a:r>
              <a:rPr lang="fr-BE" sz="10400" dirty="0"/>
              <a:t>11h30: Retours d'expériences d'un applicateur – F. Féré</a:t>
            </a:r>
          </a:p>
          <a:p>
            <a:pPr algn="l"/>
            <a:r>
              <a:rPr lang="fr-BE" sz="10400" dirty="0"/>
              <a:t>12h: Questions – Réponses</a:t>
            </a:r>
          </a:p>
          <a:p>
            <a:pPr algn="l"/>
            <a:r>
              <a:rPr lang="fr-BE" sz="10400" dirty="0"/>
              <a:t>12h30: Lunch Sandwichs / World café</a:t>
            </a:r>
          </a:p>
          <a:p>
            <a:pPr algn="l"/>
            <a:r>
              <a:rPr lang="fr-BE" sz="10400" dirty="0"/>
              <a:t>13h30: Déplacement -&gt; site de démo A601</a:t>
            </a:r>
          </a:p>
          <a:p>
            <a:pPr algn="l"/>
            <a:r>
              <a:rPr lang="fr-BE" sz="10400" dirty="0"/>
              <a:t>14h: Applications </a:t>
            </a:r>
          </a:p>
          <a:p>
            <a:pPr algn="l"/>
            <a:r>
              <a:rPr lang="fr-BE" sz="10400" dirty="0"/>
              <a:t>16h: Débriefing</a:t>
            </a:r>
          </a:p>
          <a:p>
            <a:pPr algn="l"/>
            <a:r>
              <a:rPr lang="fr-BE" sz="10400" dirty="0"/>
              <a:t>17h: Verre de clôture</a:t>
            </a:r>
          </a:p>
          <a:p>
            <a:endParaRPr lang="fr-BE" sz="11200" b="1" dirty="0"/>
          </a:p>
          <a:p>
            <a:endParaRPr lang="fr-BE" sz="11200" b="1" dirty="0"/>
          </a:p>
          <a:p>
            <a:endParaRPr lang="fr-BE" sz="11200" b="1" dirty="0"/>
          </a:p>
          <a:p>
            <a:endParaRPr lang="fr-BE" sz="14400" b="1" dirty="0"/>
          </a:p>
        </p:txBody>
      </p:sp>
    </p:spTree>
    <p:extLst>
      <p:ext uri="{BB962C8B-B14F-4D97-AF65-F5344CB8AC3E}">
        <p14:creationId xmlns:p14="http://schemas.microsoft.com/office/powerpoint/2010/main" val="2841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81BFE-CFC0-4895-8045-68BC110A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12" y="14759"/>
            <a:ext cx="10363200" cy="1470025"/>
          </a:xfrm>
        </p:spPr>
        <p:txBody>
          <a:bodyPr/>
          <a:lstStyle/>
          <a:p>
            <a:pPr algn="ctr"/>
            <a:r>
              <a:rPr lang="fr-BE" dirty="0"/>
              <a:t>Peintures à l'eau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19085D-6108-450E-9791-43F15884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1484784"/>
            <a:ext cx="8534400" cy="1752600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  <a:p>
            <a:r>
              <a:rPr lang="fr-BE" sz="14400" b="1" dirty="0"/>
              <a:t>Marquages routiers:</a:t>
            </a:r>
          </a:p>
          <a:p>
            <a:endParaRPr lang="fr-BE" sz="14400" dirty="0"/>
          </a:p>
          <a:p>
            <a:pPr marL="457200" indent="-457200" algn="l">
              <a:buFontTx/>
              <a:buChar char="-"/>
            </a:pPr>
            <a:r>
              <a:rPr lang="fr-BE" sz="14400" dirty="0"/>
              <a:t>Peintures routières </a:t>
            </a:r>
            <a:r>
              <a:rPr lang="fr-BE" sz="14400" dirty="0">
                <a:solidFill>
                  <a:srgbClr val="00B050"/>
                </a:solidFill>
              </a:rPr>
              <a:t>à l'eau </a:t>
            </a:r>
            <a:r>
              <a:rPr lang="fr-BE" sz="14400" dirty="0"/>
              <a:t>ou </a:t>
            </a:r>
            <a:r>
              <a:rPr lang="fr-BE" sz="14400" dirty="0">
                <a:solidFill>
                  <a:srgbClr val="FF0000"/>
                </a:solidFill>
              </a:rPr>
              <a:t>à solvants</a:t>
            </a:r>
          </a:p>
          <a:p>
            <a:pPr marL="457200" indent="-457200" algn="l">
              <a:buFontTx/>
              <a:buChar char="-"/>
            </a:pPr>
            <a:r>
              <a:rPr lang="fr-BE" sz="14400" dirty="0"/>
              <a:t>Enduits au chaud (thermos)</a:t>
            </a:r>
          </a:p>
          <a:p>
            <a:pPr marL="457200" indent="-457200" algn="l">
              <a:buFontTx/>
              <a:buChar char="-"/>
            </a:pPr>
            <a:r>
              <a:rPr lang="fr-BE" sz="14400" dirty="0"/>
              <a:t>Enduits à froid</a:t>
            </a:r>
          </a:p>
          <a:p>
            <a:pPr marL="457200" indent="-457200" algn="l">
              <a:buFontTx/>
              <a:buChar char="-"/>
            </a:pPr>
            <a:r>
              <a:rPr lang="fr-BE" sz="14400" dirty="0"/>
              <a:t>Préformés collés à froid (tapes)</a:t>
            </a:r>
          </a:p>
        </p:txBody>
      </p:sp>
    </p:spTree>
    <p:extLst>
      <p:ext uri="{BB962C8B-B14F-4D97-AF65-F5344CB8AC3E}">
        <p14:creationId xmlns:p14="http://schemas.microsoft.com/office/powerpoint/2010/main" val="201960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81BFE-CFC0-4895-8045-68BC110A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12" y="14759"/>
            <a:ext cx="10363200" cy="1470025"/>
          </a:xfrm>
        </p:spPr>
        <p:txBody>
          <a:bodyPr/>
          <a:lstStyle/>
          <a:p>
            <a:pPr algn="ctr"/>
            <a:r>
              <a:rPr lang="fr-BE" dirty="0"/>
              <a:t>Peintures à l'eau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E92619A-8BF9-4424-AEF6-9641630B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1268760"/>
            <a:ext cx="8534400" cy="1752600"/>
          </a:xfrm>
        </p:spPr>
        <p:txBody>
          <a:bodyPr>
            <a:normAutofit/>
          </a:bodyPr>
          <a:lstStyle/>
          <a:p>
            <a:r>
              <a:rPr lang="fr-BE" dirty="0"/>
              <a:t>NV 400010 – 16 octobre 2018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8076A0-59A2-4B04-AEBD-9CFB3A45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109766"/>
            <a:ext cx="11159676" cy="2592288"/>
          </a:xfrm>
          <a:prstGeom prst="rect">
            <a:avLst/>
          </a:prstGeom>
        </p:spPr>
      </p:pic>
      <p:sp>
        <p:nvSpPr>
          <p:cNvPr id="7" name="Sous-titre 4">
            <a:extLst>
              <a:ext uri="{FF2B5EF4-FFF2-40B4-BE49-F238E27FC236}">
                <a16:creationId xmlns:a16="http://schemas.microsoft.com/office/drawing/2014/main" id="{BB85D02A-83F8-4E35-B3A8-89F808D3E428}"/>
              </a:ext>
            </a:extLst>
          </p:cNvPr>
          <p:cNvSpPr txBox="1">
            <a:spLocks/>
          </p:cNvSpPr>
          <p:nvPr/>
        </p:nvSpPr>
        <p:spPr>
          <a:xfrm>
            <a:off x="1631504" y="4437112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  <a:p>
            <a:r>
              <a:rPr lang="fr-BE" i="1" dirty="0"/>
              <a:t>Développement harmonieux et durable </a:t>
            </a:r>
          </a:p>
          <a:p>
            <a:r>
              <a:rPr lang="fr-BE" i="1" dirty="0"/>
              <a:t> Transition écologique</a:t>
            </a:r>
          </a:p>
        </p:txBody>
      </p:sp>
    </p:spTree>
    <p:extLst>
      <p:ext uri="{BB962C8B-B14F-4D97-AF65-F5344CB8AC3E}">
        <p14:creationId xmlns:p14="http://schemas.microsoft.com/office/powerpoint/2010/main" val="256247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81BFE-CFC0-4895-8045-68BC110A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171400"/>
            <a:ext cx="10363200" cy="1470025"/>
          </a:xfrm>
        </p:spPr>
        <p:txBody>
          <a:bodyPr/>
          <a:lstStyle/>
          <a:p>
            <a:pPr algn="ctr"/>
            <a:r>
              <a:rPr lang="fr-BE" dirty="0"/>
              <a:t>Peintures à l'eau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E92619A-8BF9-4424-AEF6-9641630B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1268760"/>
            <a:ext cx="8534400" cy="1752600"/>
          </a:xfrm>
        </p:spPr>
        <p:txBody>
          <a:bodyPr/>
          <a:lstStyle/>
          <a:p>
            <a:r>
              <a:rPr lang="fr-BE" dirty="0"/>
              <a:t>NV 400010 – 16 octobre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46ED57-6FF8-4DCD-A2CA-211AE890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53" y="1124744"/>
            <a:ext cx="9649201" cy="504400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F94D7A2-683D-4A36-8CE8-C535ADD7524D}"/>
              </a:ext>
            </a:extLst>
          </p:cNvPr>
          <p:cNvSpPr/>
          <p:nvPr/>
        </p:nvSpPr>
        <p:spPr>
          <a:xfrm>
            <a:off x="1443742" y="4307545"/>
            <a:ext cx="2232248" cy="50405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A415941-9A4A-45B6-B9B4-DDD5447BA501}"/>
              </a:ext>
            </a:extLst>
          </p:cNvPr>
          <p:cNvSpPr/>
          <p:nvPr/>
        </p:nvSpPr>
        <p:spPr>
          <a:xfrm>
            <a:off x="1443742" y="3248497"/>
            <a:ext cx="2232248" cy="50405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298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AC2FD0-55CE-410D-974F-5179D7FB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99" y="2346074"/>
            <a:ext cx="9984601" cy="298113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AA289A2-3E87-4EBD-81E4-D4CF4B94553B}"/>
              </a:ext>
            </a:extLst>
          </p:cNvPr>
          <p:cNvSpPr txBox="1">
            <a:spLocks/>
          </p:cNvSpPr>
          <p:nvPr/>
        </p:nvSpPr>
        <p:spPr>
          <a:xfrm>
            <a:off x="914400" y="-201265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fr-BE"/>
              <a:t>Peintures à l'eau</a:t>
            </a:r>
            <a:endParaRPr lang="fr-BE" dirty="0"/>
          </a:p>
        </p:txBody>
      </p:sp>
      <p:sp>
        <p:nvSpPr>
          <p:cNvPr id="6" name="Sous-titre 4">
            <a:extLst>
              <a:ext uri="{FF2B5EF4-FFF2-40B4-BE49-F238E27FC236}">
                <a16:creationId xmlns:a16="http://schemas.microsoft.com/office/drawing/2014/main" id="{5076321F-BFB4-4E8B-9C12-8AF16E1D5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1268760"/>
            <a:ext cx="9289032" cy="1752600"/>
          </a:xfrm>
        </p:spPr>
        <p:txBody>
          <a:bodyPr>
            <a:normAutofit/>
          </a:bodyPr>
          <a:lstStyle/>
          <a:p>
            <a:r>
              <a:rPr lang="fr-BE" dirty="0"/>
              <a:t>18 décembre 2018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07EF0B-FE1B-4A2B-9F2D-88988B9B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98" y="5589240"/>
            <a:ext cx="9571801" cy="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AA289A2-3E87-4EBD-81E4-D4CF4B94553B}"/>
              </a:ext>
            </a:extLst>
          </p:cNvPr>
          <p:cNvSpPr txBox="1">
            <a:spLocks/>
          </p:cNvSpPr>
          <p:nvPr/>
        </p:nvSpPr>
        <p:spPr>
          <a:xfrm>
            <a:off x="914400" y="-201265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fr-BE"/>
              <a:t>Peintures à l'eau</a:t>
            </a:r>
            <a:endParaRPr lang="fr-BE" dirty="0"/>
          </a:p>
        </p:txBody>
      </p:sp>
      <p:sp>
        <p:nvSpPr>
          <p:cNvPr id="6" name="Sous-titre 4">
            <a:extLst>
              <a:ext uri="{FF2B5EF4-FFF2-40B4-BE49-F238E27FC236}">
                <a16:creationId xmlns:a16="http://schemas.microsoft.com/office/drawing/2014/main" id="{5076321F-BFB4-4E8B-9C12-8AF16E1D5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1268760"/>
            <a:ext cx="10225136" cy="1752600"/>
          </a:xfrm>
        </p:spPr>
        <p:txBody>
          <a:bodyPr>
            <a:noAutofit/>
          </a:bodyPr>
          <a:lstStyle/>
          <a:p>
            <a:pPr algn="l"/>
            <a:r>
              <a:rPr lang="fr-BE" dirty="0"/>
              <a:t>Domaine: Marchés de travaux + baux d'entretien</a:t>
            </a:r>
          </a:p>
          <a:p>
            <a:pPr algn="l"/>
            <a:r>
              <a:rPr lang="fr-BE" dirty="0"/>
              <a:t>Réseaux: II et III (sur réseau I: 3 ans de garantie)</a:t>
            </a:r>
          </a:p>
          <a:p>
            <a:pPr algn="l"/>
            <a:endParaRPr lang="fr-BE" dirty="0"/>
          </a:p>
          <a:p>
            <a:pPr algn="l"/>
            <a:r>
              <a:rPr lang="fr-BE" dirty="0"/>
              <a:t>Peintures: conformes à la NBN EN 1871 et au PTV 883</a:t>
            </a:r>
          </a:p>
          <a:p>
            <a:pPr algn="l"/>
            <a:r>
              <a:rPr lang="fr-BE" dirty="0"/>
              <a:t>Système: conforme au G 0025 (homologation Baillonville)</a:t>
            </a:r>
          </a:p>
          <a:p>
            <a:pPr algn="l"/>
            <a:r>
              <a:rPr lang="fr-BE" dirty="0"/>
              <a:t>Conditions d'application: </a:t>
            </a:r>
          </a:p>
          <a:p>
            <a:pPr algn="l"/>
            <a:r>
              <a:rPr lang="fr-BE" dirty="0"/>
              <a:t>		T° air &gt; 10°C / T° sol &gt; 10°C / HR &lt; 80% </a:t>
            </a:r>
          </a:p>
        </p:txBody>
      </p:sp>
    </p:spTree>
    <p:extLst>
      <p:ext uri="{BB962C8B-B14F-4D97-AF65-F5344CB8AC3E}">
        <p14:creationId xmlns:p14="http://schemas.microsoft.com/office/powerpoint/2010/main" val="274629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58D0C-272F-4862-BE68-7E48800A0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13ED7E3-2539-421D-BCE5-6B86DB8B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70758"/>
              </p:ext>
            </p:extLst>
          </p:nvPr>
        </p:nvGraphicFramePr>
        <p:xfrm>
          <a:off x="1127448" y="15240"/>
          <a:ext cx="10369153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910">
                  <a:extLst>
                    <a:ext uri="{9D8B030D-6E8A-4147-A177-3AD203B41FA5}">
                      <a16:colId xmlns:a16="http://schemas.microsoft.com/office/drawing/2014/main" val="383690411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3692203716"/>
                    </a:ext>
                  </a:extLst>
                </a:gridCol>
                <a:gridCol w="3374091">
                  <a:extLst>
                    <a:ext uri="{9D8B030D-6E8A-4147-A177-3AD203B41FA5}">
                      <a16:colId xmlns:a16="http://schemas.microsoft.com/office/drawing/2014/main" val="492791055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1064439288"/>
                    </a:ext>
                  </a:extLst>
                </a:gridCol>
              </a:tblGrid>
              <a:tr h="181786">
                <a:tc>
                  <a:txBody>
                    <a:bodyPr/>
                    <a:lstStyle/>
                    <a:p>
                      <a:pPr algn="ctr"/>
                      <a:r>
                        <a:rPr lang="fr-BE" sz="3200" dirty="0"/>
                        <a:t>Voirie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/>
                        <a:t>Produit conseillé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/>
                        <a:t>Exigences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4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Autoroute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Enduit à chaud ou</a:t>
                      </a:r>
                    </a:p>
                    <a:p>
                      <a:r>
                        <a:rPr lang="fr-BE" dirty="0"/>
                        <a:t>enduit à froid structuré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R3 – RW1 – RR1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Autoroute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Enduit à chaud ou</a:t>
                      </a:r>
                    </a:p>
                    <a:p>
                      <a:r>
                        <a:rPr lang="fr-BE" dirty="0"/>
                        <a:t>enduit à froid structuré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R3 – RW1 – RR1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76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Route régionale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Enduit à chaud </a:t>
                      </a:r>
                    </a:p>
                    <a:p>
                      <a:r>
                        <a:rPr lang="fr-BE" i="1" dirty="0"/>
                        <a:t>Hors agglo: structuré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R3 – 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7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Route régionale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Enduit à chaud ou peinture à l'eau</a:t>
                      </a:r>
                      <a:endParaRPr lang="fr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R3 – 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7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Route communale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Rive / 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Peinture à l'eau</a:t>
                      </a:r>
                      <a:endParaRPr lang="fr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R2 – 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Passages piétons, triangles, flèches, lettrages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Enduit à chaud plan ou préfabriqué collé à froid (tape)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R3 – 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1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Enduit à chaud plan ou peinture à l'eau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R3 – 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1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71997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73371-A79B-48A8-93CD-D010868B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681F6-B4AB-490C-9184-1F4F7A3B20C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37A972-A078-4EC7-9E38-7A4F6EDF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96" y="260648"/>
            <a:ext cx="5041268" cy="60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15315</TotalTime>
  <Words>301</Words>
  <Application>Microsoft Office PowerPoint</Application>
  <PresentationFormat>Grand écran</PresentationFormat>
  <Paragraphs>77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Thème Office</vt:lpstr>
      <vt:lpstr>Journée "Peinture à l’eau"  ir Gauthier MICHAUX  SPW Mobilité &amp; Infrastructures   17/09/2019  </vt:lpstr>
      <vt:lpstr>Peintures à l'eau</vt:lpstr>
      <vt:lpstr>Peintures à l'eau</vt:lpstr>
      <vt:lpstr>Peintures à l'eau</vt:lpstr>
      <vt:lpstr>Peintures à l'eau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MICHAUX Gauthier</dc:creator>
  <cp:lastModifiedBy>MICHAUX Gauthier</cp:lastModifiedBy>
  <cp:revision>49</cp:revision>
  <dcterms:created xsi:type="dcterms:W3CDTF">2019-05-16T06:58:55Z</dcterms:created>
  <dcterms:modified xsi:type="dcterms:W3CDTF">2019-09-06T06:21:55Z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gauthier.michaux@spw.wallonie.be</vt:lpwstr>
  </property>
  <property fmtid="{D5CDD505-2E9C-101B-9397-08002B2CF9AE}" pid="5" name="MSIP_Label_e72a09c5-6e26-4737-a926-47ef1ab198ae_SetDate">
    <vt:lpwstr>2019-08-26T09:23:49.9623557Z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3b1e44c1-89df-46dd-9a18-9aa7d29c9c6b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