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8" r:id="rId3"/>
    <p:sldId id="257" r:id="rId4"/>
    <p:sldId id="258" r:id="rId5"/>
    <p:sldId id="259" r:id="rId6"/>
    <p:sldId id="260" r:id="rId7"/>
    <p:sldId id="277" r:id="rId8"/>
    <p:sldId id="279" r:id="rId9"/>
    <p:sldId id="281" r:id="rId10"/>
    <p:sldId id="282" r:id="rId11"/>
    <p:sldId id="261" r:id="rId12"/>
    <p:sldId id="262" r:id="rId13"/>
    <p:sldId id="272" r:id="rId14"/>
    <p:sldId id="275" r:id="rId15"/>
    <p:sldId id="276" r:id="rId16"/>
    <p:sldId id="264" r:id="rId17"/>
    <p:sldId id="266" r:id="rId18"/>
    <p:sldId id="265" r:id="rId19"/>
    <p:sldId id="267" r:id="rId20"/>
    <p:sldId id="271" r:id="rId21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Geneva" pitchFamily="6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Geneva" pitchFamily="6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Geneva" pitchFamily="6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Geneva" pitchFamily="6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Geneva" pitchFamily="6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Geneva" pitchFamily="6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Geneva" pitchFamily="6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Geneva" pitchFamily="6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Geneva" pitchFamily="6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092C"/>
    <a:srgbClr val="FFFFFF"/>
    <a:srgbClr val="6D162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8A2307-2A71-40F9-846F-18499ED97CFD}" type="datetime1">
              <a:rPr lang="fr-FR"/>
              <a:pPr/>
              <a:t>01/06/2015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BE63BE-7B2F-49F7-A28F-6F42A37BF045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64971E-796E-48F3-8808-89F6EC979330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84" charset="0"/>
        <a:ea typeface="Geneva" pitchFamily="96" charset="-128"/>
        <a:cs typeface="Geneva" pitchFamily="9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84" charset="0"/>
        <a:ea typeface="Geneva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84" charset="0"/>
        <a:ea typeface="Geneva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84" charset="0"/>
        <a:ea typeface="Geneva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84" charset="0"/>
        <a:ea typeface="Geneva" pitchFamily="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409B5D-0F9B-442F-953F-EE432EC9391A}" type="slidenum">
              <a:rPr lang="fr-FR"/>
              <a:pPr/>
              <a:t>1</a:t>
            </a:fld>
            <a:endParaRPr lang="fr-FR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Times New Roman" pitchFamily="18" charset="0"/>
              <a:ea typeface="Geneva" pitchFamily="6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DA61BF-A762-48B2-BC30-18109B6C9A3A}" type="slidenum">
              <a:rPr lang="fr-FR"/>
              <a:pPr/>
              <a:t>3</a:t>
            </a:fld>
            <a:endParaRPr lang="fr-FR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Times New Roman" pitchFamily="18" charset="0"/>
              <a:ea typeface="Geneva" pitchFamily="6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7" descr="bas_dgo1_0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957888"/>
            <a:ext cx="914400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9" descr="P0_logo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2514600"/>
            <a:ext cx="43656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9" descr="bandelette_coul.gif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7"/>
          <p:cNvSpPr txBox="1">
            <a:spLocks noChangeArrowheads="1"/>
          </p:cNvSpPr>
          <p:nvPr userDrawn="1"/>
        </p:nvSpPr>
        <p:spPr bwMode="auto">
          <a:xfrm>
            <a:off x="1403350" y="6477000"/>
            <a:ext cx="1800225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>
              <a:spcBef>
                <a:spcPct val="50000"/>
              </a:spcBef>
            </a:pPr>
            <a:fld id="{2B7681B3-05B8-44DE-8A14-01E1F8DCE897}" type="slidenum">
              <a:rPr lang="fr-FR" sz="1100">
                <a:solidFill>
                  <a:srgbClr val="595959"/>
                </a:solidFill>
                <a:latin typeface="Arial" charset="0"/>
              </a:rPr>
              <a:pPr>
                <a:spcBef>
                  <a:spcPct val="50000"/>
                </a:spcBef>
              </a:pPr>
              <a:t>‹N°›</a:t>
            </a:fld>
            <a:r>
              <a:rPr lang="fr-FR" sz="1100">
                <a:latin typeface="Arial" charset="0"/>
              </a:rPr>
              <a:t> </a:t>
            </a: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720000" y="540000"/>
            <a:ext cx="7920000" cy="1144587"/>
          </a:xfrm>
        </p:spPr>
        <p:txBody>
          <a:bodyPr/>
          <a:lstStyle>
            <a:lvl1pPr>
              <a:defRPr cap="all">
                <a:solidFill>
                  <a:srgbClr val="595959"/>
                </a:solidFill>
              </a:defRPr>
            </a:lvl1pPr>
          </a:lstStyle>
          <a:p>
            <a:r>
              <a:rPr lang="de-DE" dirty="0" err="1"/>
              <a:t>Cliquez</a:t>
            </a:r>
            <a:r>
              <a:rPr lang="de-DE" dirty="0"/>
              <a:t> et </a:t>
            </a:r>
            <a:r>
              <a:rPr lang="de-DE" dirty="0" err="1"/>
              <a:t>modifiez</a:t>
            </a:r>
            <a:r>
              <a:rPr lang="de-DE" dirty="0"/>
              <a:t> le </a:t>
            </a:r>
            <a:r>
              <a:rPr lang="de-DE" dirty="0" err="1" smtClean="0"/>
              <a:t>titre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A5112-BE83-4621-94A4-31BD35AF5742}" type="slidenum">
              <a:rPr lang="fr-FR"/>
              <a:pPr/>
              <a:t>‹N°›</a:t>
            </a:fld>
            <a:r>
              <a:rPr lang="fr-FR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4A08A0-DC1E-49B2-B3E8-E1AEC6196D5D}" type="slidenum">
              <a:rPr lang="fr-FR"/>
              <a:pPr/>
              <a:t>‹N°›</a:t>
            </a:fld>
            <a:r>
              <a:rPr lang="fr-FR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19200" y="1905000"/>
            <a:ext cx="3632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03800" y="1905000"/>
            <a:ext cx="3632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891697-2C87-4298-8A50-64C8CDEAC98B}" type="slidenum">
              <a:rPr lang="fr-FR"/>
              <a:pPr/>
              <a:t>‹N°›</a:t>
            </a:fld>
            <a:r>
              <a:rPr lang="fr-FR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cap="all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304004-1CDC-4956-9210-9914A29CCE88}" type="slidenum">
              <a:rPr lang="fr-FR"/>
              <a:pPr/>
              <a:t>‹N°›</a:t>
            </a:fld>
            <a:r>
              <a:rPr lang="fr-F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E2A2DA-66AB-4550-8CC9-E3C2B9572489}" type="slidenum">
              <a:rPr lang="fr-FR"/>
              <a:pPr/>
              <a:t>‹N°›</a:t>
            </a:fld>
            <a:r>
              <a:rPr lang="fr-F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60587A-E451-41B1-A122-5C79DAE60879}" type="slidenum">
              <a:rPr lang="fr-FR"/>
              <a:pPr/>
              <a:t>‹N°›</a:t>
            </a:fld>
            <a:r>
              <a:rPr lang="fr-F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4141B6-65FD-4D97-B499-25826DA51EAD}" type="slidenum">
              <a:rPr lang="fr-FR"/>
              <a:pPr/>
              <a:t>‹N°›</a:t>
            </a:fld>
            <a:r>
              <a:rPr lang="fr-FR"/>
              <a:t>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cap="all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F2212E-097A-495F-B08A-666917F67FA9}" type="slidenum">
              <a:rPr lang="fr-FR"/>
              <a:pPr/>
              <a:t>‹N°›</a:t>
            </a:fld>
            <a:r>
              <a:rPr lang="fr-F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6" descr="bas_dgo1.gif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0" y="5957888"/>
            <a:ext cx="914400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539750"/>
            <a:ext cx="7920038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619250"/>
            <a:ext cx="7920038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03350" y="6477000"/>
            <a:ext cx="1800225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100">
                <a:solidFill>
                  <a:srgbClr val="595959"/>
                </a:solidFill>
                <a:latin typeface="Arial" charset="0"/>
              </a:defRPr>
            </a:lvl1pPr>
          </a:lstStyle>
          <a:p>
            <a:fld id="{3C2C2812-3C84-439F-A45A-84E022B097C0}" type="slidenum">
              <a:rPr lang="fr-FR"/>
              <a:pPr/>
              <a:t>‹N°›</a:t>
            </a:fld>
            <a:r>
              <a:rPr lang="fr-FR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030" name="Image 9" descr="bandelette_coul.gif"/>
          <p:cNvPicPr>
            <a:picLocks noChangeAspect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14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 cap="all">
          <a:solidFill>
            <a:srgbClr val="595959"/>
          </a:solidFill>
          <a:latin typeface="+mj-lt"/>
          <a:ea typeface="Geneva" pitchFamily="96" charset="-128"/>
          <a:cs typeface="Geneva" pitchFamily="96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595959"/>
          </a:solidFill>
          <a:latin typeface="Verdana" pitchFamily="84" charset="0"/>
          <a:ea typeface="Geneva" pitchFamily="96" charset="-128"/>
          <a:cs typeface="Geneva" pitchFamily="9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595959"/>
          </a:solidFill>
          <a:latin typeface="Verdana" pitchFamily="84" charset="0"/>
          <a:ea typeface="Geneva" pitchFamily="96" charset="-128"/>
          <a:cs typeface="Geneva" pitchFamily="9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595959"/>
          </a:solidFill>
          <a:latin typeface="Verdana" pitchFamily="84" charset="0"/>
          <a:ea typeface="Geneva" pitchFamily="96" charset="-128"/>
          <a:cs typeface="Geneva" pitchFamily="9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595959"/>
          </a:solidFill>
          <a:latin typeface="Verdana" pitchFamily="84" charset="0"/>
          <a:ea typeface="Geneva" pitchFamily="96" charset="-128"/>
          <a:cs typeface="Geneva" pitchFamily="9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C3092C"/>
          </a:solidFill>
          <a:latin typeface="Verdana" pitchFamily="84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C3092C"/>
          </a:solidFill>
          <a:latin typeface="Verdana" pitchFamily="84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C3092C"/>
          </a:solidFill>
          <a:latin typeface="Verdana" pitchFamily="84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C3092C"/>
          </a:solidFill>
          <a:latin typeface="Verdana" pitchFamily="8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Geneva" pitchFamily="96" charset="-128"/>
          <a:cs typeface="Geneva" pitchFamily="9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pitchFamily="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ea typeface="Geneva" pitchFamily="112" charset="-128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Geneva" pitchFamily="112" charset="-128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Geneva" pitchFamily="112" charset="-128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Geneva" pitchFamily="112" charset="-128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Geneva" pitchFamily="112" charset="-128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Geneva" pitchFamily="112" charset="-128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Geneva" pitchFamily="112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0725" y="539750"/>
            <a:ext cx="7920038" cy="1144588"/>
          </a:xfrm>
        </p:spPr>
        <p:txBody>
          <a:bodyPr/>
          <a:lstStyle/>
          <a:p>
            <a:pPr eaLnBrk="1" hangingPunct="1"/>
            <a:endParaRPr lang="fr-FR" cap="none" dirty="0" smtClean="0">
              <a:ea typeface="Geneva" pitchFamily="6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Respect délais – Art. 42 RGE et ART.81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0725" y="908720"/>
            <a:ext cx="7920038" cy="4850730"/>
          </a:xfrm>
        </p:spPr>
        <p:txBody>
          <a:bodyPr/>
          <a:lstStyle/>
          <a:p>
            <a:r>
              <a:rPr lang="fr-BE" dirty="0" smtClean="0"/>
              <a:t>Délais contractuels</a:t>
            </a:r>
          </a:p>
          <a:p>
            <a:pPr lvl="1"/>
            <a:r>
              <a:rPr lang="fr-BE" dirty="0" smtClean="0"/>
              <a:t>30 jours</a:t>
            </a:r>
          </a:p>
          <a:p>
            <a:pPr lvl="1"/>
            <a:r>
              <a:rPr lang="fr-BE" dirty="0" smtClean="0"/>
              <a:t>60 jours (si essais à prévoir)</a:t>
            </a:r>
          </a:p>
          <a:p>
            <a:endParaRPr lang="de-DE" sz="800" dirty="0" smtClean="0"/>
          </a:p>
          <a:p>
            <a:r>
              <a:rPr lang="fr-BE" dirty="0" smtClean="0"/>
              <a:t>Date de demande </a:t>
            </a:r>
          </a:p>
          <a:p>
            <a:endParaRPr lang="fr-BE" sz="800" dirty="0" smtClean="0"/>
          </a:p>
          <a:p>
            <a:r>
              <a:rPr lang="fr-BE" dirty="0" smtClean="0"/>
              <a:t>Suivi de fabrication :</a:t>
            </a:r>
          </a:p>
          <a:p>
            <a:pPr>
              <a:buNone/>
            </a:pPr>
            <a:r>
              <a:rPr lang="fr-BE" dirty="0" smtClean="0"/>
              <a:t>« Lorsqu’une surveillance est exercée par le pouvoir adjudicateur sur les lieux de production, </a:t>
            </a:r>
            <a:r>
              <a:rPr lang="fr-BE" dirty="0" smtClean="0">
                <a:solidFill>
                  <a:srgbClr val="FF0000"/>
                </a:solidFill>
              </a:rPr>
              <a:t>aucun produit ne peut, sous peine de refus, être envoyé sur chantier avant d’avoir été accepté aux fins d’expédition par l’agent affecté à cette surveillance</a:t>
            </a:r>
            <a:r>
              <a:rPr lang="fr-BE" dirty="0" smtClean="0"/>
              <a:t>. » </a:t>
            </a:r>
          </a:p>
          <a:p>
            <a:pPr>
              <a:buNone/>
            </a:pPr>
            <a:r>
              <a:rPr lang="fr-BE" dirty="0" smtClean="0"/>
              <a:t>« </a:t>
            </a:r>
            <a:r>
              <a:rPr lang="fr-BE" strike="sngStrike" dirty="0" smtClean="0"/>
              <a:t>Lorsque les produits sont fabriqués sous contrôle suivi dans une usine déterminée, ces produits peuvent ^</a:t>
            </a:r>
            <a:r>
              <a:rPr lang="fr-BE" strike="sngStrike" dirty="0" err="1" smtClean="0"/>
              <a:t>tre</a:t>
            </a:r>
            <a:r>
              <a:rPr lang="fr-BE" strike="sngStrike" dirty="0" smtClean="0"/>
              <a:t> expédiés sans autre vérification de la part du pouvoir adjudicateur. »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5112-BE83-4621-94A4-31BD35AF5742}" type="slidenum">
              <a:rPr lang="fr-FR" smtClean="0"/>
              <a:pPr/>
              <a:t>10</a:t>
            </a:fld>
            <a:r>
              <a:rPr lang="fr-FR" smtClean="0">
                <a:solidFill>
                  <a:schemeClr val="bg1"/>
                </a:solidFill>
              </a:rPr>
              <a:t> </a:t>
            </a:r>
            <a:endParaRPr lang="fr-FR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725" y="539751"/>
            <a:ext cx="7920038" cy="512986"/>
          </a:xfrm>
        </p:spPr>
        <p:txBody>
          <a:bodyPr/>
          <a:lstStyle/>
          <a:p>
            <a:r>
              <a:rPr lang="fr-BE" dirty="0" smtClean="0"/>
              <a:t>Quels sont les produits qui font l’objet de RTP ? 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0725" y="980728"/>
            <a:ext cx="7920038" cy="4778722"/>
          </a:xfrm>
        </p:spPr>
        <p:txBody>
          <a:bodyPr/>
          <a:lstStyle/>
          <a:p>
            <a:pPr>
              <a:buNone/>
            </a:pPr>
            <a:endParaRPr lang="fr-BE" dirty="0" smtClean="0">
              <a:sym typeface="Wingdings" pitchFamily="2" charset="2"/>
            </a:endParaRPr>
          </a:p>
          <a:p>
            <a:pPr>
              <a:buNone/>
            </a:pPr>
            <a:r>
              <a:rPr lang="fr-BE" dirty="0" smtClean="0">
                <a:sym typeface="Wingdings" pitchFamily="2" charset="2"/>
              </a:rPr>
              <a:t>Dans les anciens CCT/CSC, on trouvait une liste de produits à réceptionner, par exemple : </a:t>
            </a:r>
          </a:p>
          <a:p>
            <a:pPr>
              <a:buFontTx/>
              <a:buChar char="-"/>
            </a:pPr>
            <a:r>
              <a:rPr lang="fr-BE" dirty="0" smtClean="0">
                <a:sym typeface="Wingdings" pitchFamily="2" charset="2"/>
              </a:rPr>
              <a:t>Les armatures</a:t>
            </a:r>
          </a:p>
          <a:p>
            <a:pPr>
              <a:buFontTx/>
              <a:buChar char="-"/>
            </a:pPr>
            <a:r>
              <a:rPr lang="fr-BE" dirty="0" smtClean="0">
                <a:sym typeface="Wingdings" pitchFamily="2" charset="2"/>
              </a:rPr>
              <a:t>Les bétons</a:t>
            </a:r>
          </a:p>
          <a:p>
            <a:pPr>
              <a:buFontTx/>
              <a:buChar char="-"/>
            </a:pPr>
            <a:r>
              <a:rPr lang="fr-BE" dirty="0" smtClean="0">
                <a:sym typeface="Wingdings" pitchFamily="2" charset="2"/>
              </a:rPr>
              <a:t>Les produits préfabriqués</a:t>
            </a:r>
          </a:p>
          <a:p>
            <a:pPr>
              <a:buFontTx/>
              <a:buChar char="-"/>
            </a:pPr>
            <a:r>
              <a:rPr lang="fr-BE" dirty="0" smtClean="0">
                <a:sym typeface="Wingdings" pitchFamily="2" charset="2"/>
              </a:rPr>
              <a:t>…</a:t>
            </a:r>
          </a:p>
          <a:p>
            <a:pPr>
              <a:buNone/>
            </a:pPr>
            <a:endParaRPr lang="fr-BE" dirty="0" smtClean="0">
              <a:sym typeface="Wingdings" pitchFamily="2" charset="2"/>
            </a:endParaRPr>
          </a:p>
          <a:p>
            <a:r>
              <a:rPr lang="fr-BE" dirty="0" smtClean="0">
                <a:sym typeface="Wingdings" pitchFamily="2" charset="2"/>
              </a:rPr>
              <a:t>Actuellement, il n’y a plus de liste préétablie; </a:t>
            </a:r>
          </a:p>
          <a:p>
            <a:r>
              <a:rPr lang="fr-BE" dirty="0" smtClean="0"/>
              <a:t>Cadre légal : </a:t>
            </a:r>
            <a:r>
              <a:rPr lang="fr-BE" dirty="0" smtClean="0">
                <a:sym typeface="Wingdings" pitchFamily="2" charset="2"/>
              </a:rPr>
              <a:t> « tous »</a:t>
            </a:r>
          </a:p>
          <a:p>
            <a:endParaRPr lang="fr-BE" dirty="0" smtClean="0">
              <a:sym typeface="Wingdings" pitchFamily="2" charset="2"/>
            </a:endParaRPr>
          </a:p>
          <a:p>
            <a:endParaRPr lang="fr-BE" dirty="0" smtClean="0">
              <a:sym typeface="Wingdings" pitchFamily="2" charset="2"/>
            </a:endParaRPr>
          </a:p>
          <a:p>
            <a:endParaRPr lang="fr-BE" dirty="0" smtClean="0">
              <a:sym typeface="Wingdings" pitchFamily="2" charset="2"/>
            </a:endParaRPr>
          </a:p>
          <a:p>
            <a:pPr>
              <a:buNone/>
            </a:pPr>
            <a:endParaRPr lang="fr-BE" dirty="0" smtClean="0">
              <a:sym typeface="Wingdings" pitchFamily="2" charset="2"/>
            </a:endParaRPr>
          </a:p>
          <a:p>
            <a:pPr>
              <a:buNone/>
            </a:pPr>
            <a:endParaRPr lang="fr-BE" dirty="0" smtClean="0">
              <a:sym typeface="Wingdings" pitchFamily="2" charset="2"/>
            </a:endParaRPr>
          </a:p>
          <a:p>
            <a:pPr>
              <a:buNone/>
            </a:pPr>
            <a:endParaRPr lang="fr-BE" dirty="0" smtClean="0">
              <a:sym typeface="Wingdings" pitchFamily="2" charset="2"/>
            </a:endParaRPr>
          </a:p>
          <a:p>
            <a:pPr>
              <a:buNone/>
            </a:pPr>
            <a:endParaRPr lang="fr-BE" dirty="0" smtClean="0">
              <a:sym typeface="Wingdings" pitchFamily="2" charset="2"/>
            </a:endParaRPr>
          </a:p>
          <a:p>
            <a:pPr>
              <a:buNone/>
            </a:pPr>
            <a:endParaRPr lang="de-D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5112-BE83-4621-94A4-31BD35AF5742}" type="slidenum">
              <a:rPr lang="fr-FR" smtClean="0"/>
              <a:pPr/>
              <a:t>11</a:t>
            </a:fld>
            <a:r>
              <a:rPr lang="fr-FR" smtClean="0">
                <a:solidFill>
                  <a:schemeClr val="bg1"/>
                </a:solidFill>
              </a:rPr>
              <a:t> </a:t>
            </a:r>
            <a:endParaRPr lang="fr-F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725" y="539751"/>
            <a:ext cx="7920038" cy="368969"/>
          </a:xfrm>
        </p:spPr>
        <p:txBody>
          <a:bodyPr/>
          <a:lstStyle/>
          <a:p>
            <a:r>
              <a:rPr lang="fr-BE" dirty="0" smtClean="0"/>
              <a:t>Quels sont les produits qui font l’objet de RTP ?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0724" y="908720"/>
            <a:ext cx="8171755" cy="4968552"/>
          </a:xfrm>
        </p:spPr>
        <p:txBody>
          <a:bodyPr/>
          <a:lstStyle/>
          <a:p>
            <a:r>
              <a:rPr lang="de-DE" sz="1000" dirty="0" smtClean="0"/>
              <a:t>C.12 </a:t>
            </a:r>
            <a:r>
              <a:rPr lang="de-DE" sz="1000" dirty="0" err="1" smtClean="0"/>
              <a:t>Enrobés</a:t>
            </a:r>
            <a:r>
              <a:rPr lang="de-DE" sz="1000" dirty="0" smtClean="0"/>
              <a:t> </a:t>
            </a:r>
            <a:r>
              <a:rPr lang="de-DE" sz="1000" dirty="0" smtClean="0">
                <a:solidFill>
                  <a:srgbClr val="92D050"/>
                </a:solidFill>
              </a:rPr>
              <a:t>DGO1.66</a:t>
            </a:r>
          </a:p>
          <a:p>
            <a:r>
              <a:rPr lang="de-DE" sz="1000" dirty="0" smtClean="0"/>
              <a:t>C.13 </a:t>
            </a:r>
            <a:r>
              <a:rPr lang="de-DE" sz="1000" dirty="0" err="1" smtClean="0"/>
              <a:t>Produits</a:t>
            </a:r>
            <a:r>
              <a:rPr lang="de-DE" sz="1000" dirty="0" smtClean="0"/>
              <a:t> de </a:t>
            </a:r>
            <a:r>
              <a:rPr lang="de-DE" sz="1000" dirty="0" err="1" smtClean="0"/>
              <a:t>réparation</a:t>
            </a:r>
            <a:r>
              <a:rPr lang="de-DE" sz="1000" dirty="0" smtClean="0"/>
              <a:t> </a:t>
            </a:r>
            <a:r>
              <a:rPr lang="de-DE" sz="1000" dirty="0" err="1" smtClean="0"/>
              <a:t>pour</a:t>
            </a:r>
            <a:r>
              <a:rPr lang="de-DE" sz="1000" dirty="0" smtClean="0"/>
              <a:t> </a:t>
            </a:r>
            <a:r>
              <a:rPr lang="de-DE" sz="1000" dirty="0" err="1" smtClean="0"/>
              <a:t>béton</a:t>
            </a:r>
            <a:r>
              <a:rPr lang="de-DE" sz="1000" dirty="0" smtClean="0"/>
              <a:t> </a:t>
            </a:r>
            <a:r>
              <a:rPr lang="de-DE" sz="1000" dirty="0" smtClean="0">
                <a:solidFill>
                  <a:srgbClr val="FFC000"/>
                </a:solidFill>
              </a:rPr>
              <a:t>DG01-63 </a:t>
            </a:r>
            <a:r>
              <a:rPr lang="de-DE" sz="1000" b="0" dirty="0" smtClean="0">
                <a:sym typeface="Wingdings" pitchFamily="2" charset="2"/>
              </a:rPr>
              <a:t> </a:t>
            </a:r>
            <a:r>
              <a:rPr lang="de-DE" sz="1000" b="0" dirty="0" err="1" smtClean="0">
                <a:sym typeface="Wingdings" pitchFamily="2" charset="2"/>
              </a:rPr>
              <a:t>voir</a:t>
            </a:r>
            <a:r>
              <a:rPr lang="de-DE" sz="1000" b="0" dirty="0" smtClean="0">
                <a:sym typeface="Wingdings" pitchFamily="2" charset="2"/>
              </a:rPr>
              <a:t> </a:t>
            </a:r>
            <a:r>
              <a:rPr lang="de-DE" sz="1000" b="0" dirty="0" err="1" smtClean="0">
                <a:sym typeface="Wingdings" pitchFamily="2" charset="2"/>
              </a:rPr>
              <a:t>fiche</a:t>
            </a:r>
            <a:r>
              <a:rPr lang="de-DE" sz="1000" b="0" dirty="0" smtClean="0">
                <a:sym typeface="Wingdings" pitchFamily="2" charset="2"/>
              </a:rPr>
              <a:t> </a:t>
            </a:r>
            <a:r>
              <a:rPr lang="de-DE" sz="1000" b="0" dirty="0" err="1" smtClean="0">
                <a:sym typeface="Wingdings" pitchFamily="2" charset="2"/>
              </a:rPr>
              <a:t>produit</a:t>
            </a:r>
            <a:r>
              <a:rPr lang="de-DE" sz="1000" b="0" dirty="0" smtClean="0">
                <a:sym typeface="Wingdings" pitchFamily="2" charset="2"/>
              </a:rPr>
              <a:t> 2.X </a:t>
            </a:r>
            <a:endParaRPr lang="de-DE" sz="1000" b="0" dirty="0" smtClean="0">
              <a:solidFill>
                <a:srgbClr val="FFC000"/>
              </a:solidFill>
            </a:endParaRPr>
          </a:p>
          <a:p>
            <a:r>
              <a:rPr lang="de-DE" sz="1000" dirty="0" smtClean="0"/>
              <a:t>C.14 </a:t>
            </a:r>
            <a:r>
              <a:rPr lang="de-DE" sz="1000" dirty="0" err="1" smtClean="0"/>
              <a:t>Béton</a:t>
            </a:r>
            <a:r>
              <a:rPr lang="de-DE" sz="1000" dirty="0" smtClean="0"/>
              <a:t>  	</a:t>
            </a:r>
          </a:p>
          <a:p>
            <a:pPr lvl="1"/>
            <a:r>
              <a:rPr lang="de-DE" sz="1000" dirty="0" err="1" smtClean="0"/>
              <a:t>d‘ouvrages</a:t>
            </a:r>
            <a:r>
              <a:rPr lang="de-DE" sz="1000" dirty="0" smtClean="0"/>
              <a:t> </a:t>
            </a:r>
            <a:r>
              <a:rPr lang="de-DE" sz="1000" dirty="0" err="1" smtClean="0"/>
              <a:t>d‘art</a:t>
            </a:r>
            <a:r>
              <a:rPr lang="de-DE" sz="1000" dirty="0" smtClean="0"/>
              <a:t> </a:t>
            </a:r>
            <a:r>
              <a:rPr lang="de-DE" sz="1000" dirty="0" smtClean="0">
                <a:sym typeface="Wingdings" pitchFamily="2" charset="2"/>
              </a:rPr>
              <a:t> </a:t>
            </a:r>
            <a:r>
              <a:rPr lang="de-DE" sz="1000" b="1" dirty="0" smtClean="0">
                <a:solidFill>
                  <a:srgbClr val="FFC000"/>
                </a:solidFill>
                <a:sym typeface="Wingdings" pitchFamily="2" charset="2"/>
              </a:rPr>
              <a:t>DGO1.63</a:t>
            </a:r>
            <a:r>
              <a:rPr lang="de-DE" sz="1000" dirty="0" smtClean="0">
                <a:sym typeface="Wingdings" pitchFamily="2" charset="2"/>
              </a:rPr>
              <a:t>    </a:t>
            </a:r>
            <a:r>
              <a:rPr lang="de-DE" sz="1000" dirty="0" err="1" smtClean="0">
                <a:sym typeface="Wingdings" pitchFamily="2" charset="2"/>
              </a:rPr>
              <a:t>voir</a:t>
            </a:r>
            <a:r>
              <a:rPr lang="de-DE" sz="1000" dirty="0" smtClean="0">
                <a:sym typeface="Wingdings" pitchFamily="2" charset="2"/>
              </a:rPr>
              <a:t> </a:t>
            </a:r>
            <a:r>
              <a:rPr lang="de-DE" sz="1000" dirty="0" err="1" smtClean="0">
                <a:sym typeface="Wingdings" pitchFamily="2" charset="2"/>
              </a:rPr>
              <a:t>fiche</a:t>
            </a:r>
            <a:r>
              <a:rPr lang="de-DE" sz="1000" dirty="0" smtClean="0">
                <a:sym typeface="Wingdings" pitchFamily="2" charset="2"/>
              </a:rPr>
              <a:t> </a:t>
            </a:r>
            <a:r>
              <a:rPr lang="de-DE" sz="1000" dirty="0" err="1" smtClean="0">
                <a:sym typeface="Wingdings" pitchFamily="2" charset="2"/>
              </a:rPr>
              <a:t>produit</a:t>
            </a:r>
            <a:r>
              <a:rPr lang="de-DE" sz="1000" dirty="0" smtClean="0">
                <a:sym typeface="Wingdings" pitchFamily="2" charset="2"/>
              </a:rPr>
              <a:t> 2.X 	 dossier </a:t>
            </a:r>
            <a:r>
              <a:rPr lang="de-DE" sz="1000" dirty="0" err="1" smtClean="0">
                <a:sym typeface="Wingdings" pitchFamily="2" charset="2"/>
              </a:rPr>
              <a:t>technique</a:t>
            </a:r>
            <a:endParaRPr lang="de-DE" sz="1000" dirty="0" smtClean="0"/>
          </a:p>
          <a:p>
            <a:pPr lvl="1"/>
            <a:r>
              <a:rPr lang="de-DE" sz="1000" dirty="0" smtClean="0"/>
              <a:t>de </a:t>
            </a:r>
            <a:r>
              <a:rPr lang="de-DE" sz="1000" dirty="0" err="1" smtClean="0"/>
              <a:t>routes</a:t>
            </a:r>
            <a:r>
              <a:rPr lang="de-DE" sz="1000" dirty="0" smtClean="0"/>
              <a:t> </a:t>
            </a:r>
            <a:r>
              <a:rPr lang="de-DE" sz="1000" dirty="0" smtClean="0">
                <a:solidFill>
                  <a:srgbClr val="92D050"/>
                </a:solidFill>
                <a:sym typeface="Wingdings" pitchFamily="2" charset="2"/>
              </a:rPr>
              <a:t> </a:t>
            </a:r>
            <a:r>
              <a:rPr lang="de-DE" sz="1000" b="1" dirty="0" smtClean="0">
                <a:solidFill>
                  <a:srgbClr val="92D050"/>
                </a:solidFill>
                <a:sym typeface="Wingdings" pitchFamily="2" charset="2"/>
              </a:rPr>
              <a:t>DG01-66</a:t>
            </a:r>
            <a:endParaRPr lang="de-DE" sz="1000" b="1" dirty="0" smtClean="0">
              <a:solidFill>
                <a:srgbClr val="92D050"/>
              </a:solidFill>
            </a:endParaRPr>
          </a:p>
          <a:p>
            <a:r>
              <a:rPr lang="de-DE" sz="1000" dirty="0" smtClean="0"/>
              <a:t>C.16 </a:t>
            </a:r>
            <a:r>
              <a:rPr lang="de-DE" sz="1000" dirty="0" err="1" smtClean="0"/>
              <a:t>Aciers</a:t>
            </a:r>
            <a:endParaRPr lang="de-DE" sz="1000" dirty="0" smtClean="0"/>
          </a:p>
          <a:p>
            <a:pPr lvl="1"/>
            <a:r>
              <a:rPr lang="fr-BE" sz="1000" dirty="0" smtClean="0"/>
              <a:t>d’armatures </a:t>
            </a:r>
            <a:r>
              <a:rPr lang="fr-BE" sz="1000" dirty="0" smtClean="0">
                <a:sym typeface="Wingdings" pitchFamily="2" charset="2"/>
              </a:rPr>
              <a:t> </a:t>
            </a:r>
            <a:r>
              <a:rPr lang="fr-BE" sz="1000" b="1" dirty="0" smtClean="0">
                <a:solidFill>
                  <a:srgbClr val="FFC000"/>
                </a:solidFill>
                <a:sym typeface="Wingdings" pitchFamily="2" charset="2"/>
              </a:rPr>
              <a:t>DGO1.63</a:t>
            </a:r>
            <a:r>
              <a:rPr lang="fr-BE" sz="1000" dirty="0" smtClean="0">
                <a:solidFill>
                  <a:srgbClr val="FFC000"/>
                </a:solidFill>
                <a:sym typeface="Wingdings" pitchFamily="2" charset="2"/>
              </a:rPr>
              <a:t> </a:t>
            </a:r>
            <a:r>
              <a:rPr lang="fr-BE" sz="1000" dirty="0" smtClean="0">
                <a:sym typeface="Wingdings" pitchFamily="2" charset="2"/>
              </a:rPr>
              <a:t>	 voir fiche produit </a:t>
            </a:r>
          </a:p>
          <a:p>
            <a:pPr lvl="1"/>
            <a:r>
              <a:rPr lang="fr-BE" sz="1000" dirty="0" smtClean="0">
                <a:sym typeface="Wingdings" pitchFamily="2" charset="2"/>
              </a:rPr>
              <a:t>autres </a:t>
            </a:r>
            <a:r>
              <a:rPr lang="fr-BE" sz="1000" dirty="0" smtClean="0">
                <a:solidFill>
                  <a:schemeClr val="tx2">
                    <a:lumMod val="40000"/>
                    <a:lumOff val="60000"/>
                  </a:schemeClr>
                </a:solidFill>
                <a:sym typeface="Wingdings" pitchFamily="2" charset="2"/>
              </a:rPr>
              <a:t> </a:t>
            </a:r>
            <a:r>
              <a:rPr lang="fr-BE" sz="1000" b="1" dirty="0" smtClean="0">
                <a:solidFill>
                  <a:schemeClr val="tx2">
                    <a:lumMod val="40000"/>
                    <a:lumOff val="60000"/>
                  </a:schemeClr>
                </a:solidFill>
                <a:sym typeface="Wingdings" pitchFamily="2" charset="2"/>
              </a:rPr>
              <a:t>DGO1.64</a:t>
            </a:r>
            <a:endParaRPr lang="de-DE" sz="1000" b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r>
              <a:rPr lang="de-DE" sz="1000" dirty="0" smtClean="0"/>
              <a:t>C.28 Pierres </a:t>
            </a:r>
            <a:r>
              <a:rPr lang="de-DE" sz="1000" dirty="0" err="1" smtClean="0">
                <a:solidFill>
                  <a:srgbClr val="7030A0"/>
                </a:solidFill>
              </a:rPr>
              <a:t>naturelles</a:t>
            </a:r>
            <a:r>
              <a:rPr lang="de-DE" sz="1000" dirty="0" smtClean="0"/>
              <a:t> </a:t>
            </a:r>
            <a:r>
              <a:rPr lang="de-DE" sz="1000" dirty="0" smtClean="0">
                <a:solidFill>
                  <a:srgbClr val="7030A0"/>
                </a:solidFill>
              </a:rPr>
              <a:t>DGO1.61 </a:t>
            </a:r>
            <a:r>
              <a:rPr lang="de-DE" sz="1000" dirty="0" smtClean="0">
                <a:solidFill>
                  <a:srgbClr val="92D050"/>
                </a:solidFill>
              </a:rPr>
              <a:t>DGO1.66</a:t>
            </a:r>
            <a:endParaRPr lang="de-DE" sz="1000" dirty="0" smtClean="0">
              <a:solidFill>
                <a:srgbClr val="7030A0"/>
              </a:solidFill>
            </a:endParaRPr>
          </a:p>
          <a:p>
            <a:r>
              <a:rPr lang="de-DE" sz="1000" dirty="0" smtClean="0"/>
              <a:t>C.29 </a:t>
            </a:r>
            <a:r>
              <a:rPr lang="de-DE" sz="1000" dirty="0" err="1" smtClean="0"/>
              <a:t>Pavés</a:t>
            </a:r>
            <a:r>
              <a:rPr lang="de-DE" sz="1000" dirty="0" smtClean="0"/>
              <a:t> </a:t>
            </a:r>
            <a:r>
              <a:rPr lang="de-DE" sz="1000" dirty="0" smtClean="0">
                <a:solidFill>
                  <a:srgbClr val="7030A0"/>
                </a:solidFill>
              </a:rPr>
              <a:t>DGO1.61 </a:t>
            </a:r>
            <a:r>
              <a:rPr lang="de-DE" sz="1000" dirty="0" smtClean="0">
                <a:solidFill>
                  <a:srgbClr val="92D050"/>
                </a:solidFill>
              </a:rPr>
              <a:t>DGO1.66</a:t>
            </a:r>
            <a:endParaRPr lang="de-DE" sz="1000" dirty="0" smtClean="0"/>
          </a:p>
          <a:p>
            <a:r>
              <a:rPr lang="de-DE" sz="1000" dirty="0" smtClean="0"/>
              <a:t>C.34 </a:t>
            </a:r>
            <a:r>
              <a:rPr lang="de-DE" sz="1000" dirty="0" err="1" smtClean="0"/>
              <a:t>Eléments</a:t>
            </a:r>
            <a:r>
              <a:rPr lang="de-DE" sz="1000" dirty="0" smtClean="0"/>
              <a:t> </a:t>
            </a:r>
            <a:r>
              <a:rPr lang="de-DE" sz="1000" dirty="0" err="1" smtClean="0"/>
              <a:t>linéaires</a:t>
            </a:r>
            <a:r>
              <a:rPr lang="de-DE" sz="1000" dirty="0" smtClean="0"/>
              <a:t> </a:t>
            </a:r>
            <a:r>
              <a:rPr lang="de-DE" sz="1000" dirty="0" smtClean="0">
                <a:solidFill>
                  <a:srgbClr val="7030A0"/>
                </a:solidFill>
              </a:rPr>
              <a:t>DGO1.61 </a:t>
            </a:r>
            <a:r>
              <a:rPr lang="de-DE" sz="1000" dirty="0" smtClean="0">
                <a:solidFill>
                  <a:srgbClr val="92D050"/>
                </a:solidFill>
              </a:rPr>
              <a:t>DGO1.66</a:t>
            </a:r>
          </a:p>
          <a:p>
            <a:r>
              <a:rPr lang="de-DE" sz="1000" dirty="0" smtClean="0"/>
              <a:t>C.36 </a:t>
            </a:r>
            <a:r>
              <a:rPr lang="de-DE" sz="1000" dirty="0" err="1" smtClean="0"/>
              <a:t>Glissières</a:t>
            </a:r>
            <a:r>
              <a:rPr lang="de-DE" sz="1000" dirty="0" smtClean="0"/>
              <a:t> </a:t>
            </a:r>
          </a:p>
          <a:p>
            <a:pPr lvl="1"/>
            <a:r>
              <a:rPr lang="de-DE" sz="1000" dirty="0" err="1" smtClean="0"/>
              <a:t>Béton</a:t>
            </a:r>
            <a:r>
              <a:rPr lang="de-DE" sz="1000" dirty="0" smtClean="0"/>
              <a:t> </a:t>
            </a:r>
            <a:r>
              <a:rPr lang="de-DE" sz="1000" dirty="0" smtClean="0">
                <a:sym typeface="Wingdings" pitchFamily="2" charset="2"/>
              </a:rPr>
              <a:t> DGO1-22 ?</a:t>
            </a:r>
            <a:endParaRPr lang="de-DE" sz="1000" dirty="0" smtClean="0"/>
          </a:p>
          <a:p>
            <a:pPr lvl="1"/>
            <a:r>
              <a:rPr lang="de-DE" sz="1000" dirty="0" err="1" smtClean="0"/>
              <a:t>Acier</a:t>
            </a:r>
            <a:r>
              <a:rPr lang="de-DE" sz="1000" dirty="0" smtClean="0"/>
              <a:t> </a:t>
            </a:r>
            <a:r>
              <a:rPr lang="de-DE" sz="1000" dirty="0" smtClean="0">
                <a:sym typeface="Wingdings" pitchFamily="2" charset="2"/>
              </a:rPr>
              <a:t> DGO1-22</a:t>
            </a:r>
            <a:r>
              <a:rPr lang="de-DE" sz="1000" dirty="0" smtClean="0"/>
              <a:t> </a:t>
            </a:r>
            <a:r>
              <a:rPr lang="de-DE" sz="10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DG01-64</a:t>
            </a:r>
          </a:p>
          <a:p>
            <a:r>
              <a:rPr lang="de-DE" sz="1000" dirty="0" smtClean="0"/>
              <a:t>C.44 </a:t>
            </a:r>
            <a:r>
              <a:rPr lang="de-DE" sz="1000" dirty="0" err="1" smtClean="0"/>
              <a:t>Eléments</a:t>
            </a:r>
            <a:r>
              <a:rPr lang="de-DE" sz="1000" dirty="0" smtClean="0"/>
              <a:t> </a:t>
            </a:r>
            <a:r>
              <a:rPr lang="de-DE" sz="1000" dirty="0" err="1" smtClean="0"/>
              <a:t>préfabriqués</a:t>
            </a:r>
            <a:endParaRPr lang="de-DE" sz="1000" dirty="0" smtClean="0"/>
          </a:p>
          <a:p>
            <a:pPr lvl="1"/>
            <a:r>
              <a:rPr lang="fr-BE" sz="1000" dirty="0" smtClean="0"/>
              <a:t>Pour ouvrages d’art </a:t>
            </a:r>
            <a:r>
              <a:rPr lang="fr-BE" sz="1000" dirty="0" smtClean="0">
                <a:sym typeface="Wingdings" pitchFamily="2" charset="2"/>
              </a:rPr>
              <a:t> </a:t>
            </a:r>
            <a:r>
              <a:rPr lang="fr-BE" sz="1000" b="1" dirty="0" smtClean="0">
                <a:solidFill>
                  <a:srgbClr val="FFC000"/>
                </a:solidFill>
                <a:sym typeface="Wingdings" pitchFamily="2" charset="2"/>
              </a:rPr>
              <a:t>DGO1.63</a:t>
            </a:r>
            <a:r>
              <a:rPr lang="fr-BE" sz="1000" dirty="0" smtClean="0">
                <a:sym typeface="Wingdings" pitchFamily="2" charset="2"/>
              </a:rPr>
              <a:t>  contrôle de fabrication : </a:t>
            </a:r>
            <a:br>
              <a:rPr lang="fr-BE" sz="1000" dirty="0" smtClean="0">
                <a:sym typeface="Wingdings" pitchFamily="2" charset="2"/>
              </a:rPr>
            </a:br>
            <a:r>
              <a:rPr lang="fr-BE" sz="1000" dirty="0" smtClean="0">
                <a:sym typeface="Wingdings" pitchFamily="2" charset="2"/>
              </a:rPr>
              <a:t>poutre de pont, </a:t>
            </a:r>
            <a:r>
              <a:rPr lang="fr-BE" sz="1000" dirty="0" err="1" smtClean="0">
                <a:sym typeface="Wingdings" pitchFamily="2" charset="2"/>
              </a:rPr>
              <a:t>prédalles</a:t>
            </a:r>
            <a:r>
              <a:rPr lang="fr-BE" sz="1000" dirty="0" smtClean="0">
                <a:sym typeface="Wingdings" pitchFamily="2" charset="2"/>
              </a:rPr>
              <a:t>, pieux préfabriqués, éléments de retenue L, pertuis, corniches, écailles pour Terre armée, …</a:t>
            </a:r>
          </a:p>
          <a:p>
            <a:pPr lvl="1"/>
            <a:r>
              <a:rPr lang="fr-BE" sz="1000" dirty="0" smtClean="0">
                <a:sym typeface="Wingdings" pitchFamily="2" charset="2"/>
              </a:rPr>
              <a:t>D’infrastructure  </a:t>
            </a:r>
            <a:r>
              <a:rPr lang="fr-BE" sz="1000" b="1" dirty="0" smtClean="0">
                <a:solidFill>
                  <a:srgbClr val="92D050"/>
                </a:solidFill>
                <a:sym typeface="Wingdings" pitchFamily="2" charset="2"/>
              </a:rPr>
              <a:t>DGO1.66</a:t>
            </a:r>
            <a:endParaRPr lang="de-DE" sz="1000" b="1" dirty="0" smtClean="0">
              <a:solidFill>
                <a:srgbClr val="92D050"/>
              </a:solidFill>
            </a:endParaRPr>
          </a:p>
          <a:p>
            <a:r>
              <a:rPr lang="de-DE" sz="1000" dirty="0" smtClean="0"/>
              <a:t>C.46 </a:t>
            </a:r>
            <a:r>
              <a:rPr lang="de-DE" sz="1000" dirty="0" err="1" smtClean="0"/>
              <a:t>Membranes</a:t>
            </a:r>
            <a:r>
              <a:rPr lang="de-DE" sz="1000" dirty="0" smtClean="0"/>
              <a:t> </a:t>
            </a:r>
            <a:r>
              <a:rPr lang="de-DE" sz="1000" dirty="0" err="1" smtClean="0"/>
              <a:t>d’étanchéité</a:t>
            </a:r>
            <a:r>
              <a:rPr lang="de-DE" sz="1000" dirty="0" smtClean="0"/>
              <a:t> </a:t>
            </a:r>
            <a:r>
              <a:rPr lang="de-DE" sz="1000" dirty="0" smtClean="0">
                <a:solidFill>
                  <a:srgbClr val="FFC000"/>
                </a:solidFill>
              </a:rPr>
              <a:t>DG01-63</a:t>
            </a:r>
            <a:r>
              <a:rPr lang="de-DE" sz="1000" dirty="0" smtClean="0"/>
              <a:t>	</a:t>
            </a:r>
            <a:r>
              <a:rPr lang="de-DE" sz="1000" b="0" dirty="0" smtClean="0">
                <a:sym typeface="Wingdings" pitchFamily="2" charset="2"/>
              </a:rPr>
              <a:t> </a:t>
            </a:r>
            <a:r>
              <a:rPr lang="de-DE" sz="1000" b="0" dirty="0" err="1" smtClean="0"/>
              <a:t>voir</a:t>
            </a:r>
            <a:r>
              <a:rPr lang="de-DE" sz="1000" b="0" dirty="0" smtClean="0"/>
              <a:t> </a:t>
            </a:r>
            <a:r>
              <a:rPr lang="de-DE" sz="1000" b="0" dirty="0" err="1" smtClean="0"/>
              <a:t>fiche</a:t>
            </a:r>
            <a:r>
              <a:rPr lang="de-DE" sz="1000" b="0" dirty="0" smtClean="0"/>
              <a:t> </a:t>
            </a:r>
            <a:r>
              <a:rPr lang="de-DE" sz="1000" b="0" dirty="0" err="1" smtClean="0"/>
              <a:t>produit</a:t>
            </a:r>
            <a:endParaRPr lang="de-DE" sz="1000" b="0" dirty="0" smtClean="0"/>
          </a:p>
          <a:p>
            <a:r>
              <a:rPr lang="fr-BE" sz="1000" dirty="0" smtClean="0"/>
              <a:t>C.47 Appuis </a:t>
            </a:r>
            <a:r>
              <a:rPr lang="fr-BE" sz="1000" dirty="0" smtClean="0">
                <a:sym typeface="Wingdings" pitchFamily="2" charset="2"/>
              </a:rPr>
              <a:t> </a:t>
            </a:r>
            <a:r>
              <a:rPr lang="fr-BE" sz="1000" dirty="0" smtClean="0">
                <a:solidFill>
                  <a:schemeClr val="tx2">
                    <a:lumMod val="40000"/>
                    <a:lumOff val="60000"/>
                  </a:schemeClr>
                </a:solidFill>
                <a:sym typeface="Wingdings" pitchFamily="2" charset="2"/>
              </a:rPr>
              <a:t>DGO1.64</a:t>
            </a:r>
          </a:p>
          <a:p>
            <a:r>
              <a:rPr lang="fr-BE" sz="1000" dirty="0" smtClean="0">
                <a:sym typeface="Wingdings" pitchFamily="2" charset="2"/>
              </a:rPr>
              <a:t>C.48 Joints de dilatation  </a:t>
            </a:r>
            <a:r>
              <a:rPr lang="fr-BE" sz="1000" dirty="0" smtClean="0">
                <a:solidFill>
                  <a:schemeClr val="tx2">
                    <a:lumMod val="40000"/>
                    <a:lumOff val="60000"/>
                  </a:schemeClr>
                </a:solidFill>
                <a:sym typeface="Wingdings" pitchFamily="2" charset="2"/>
              </a:rPr>
              <a:t>DGO1.64</a:t>
            </a:r>
          </a:p>
          <a:p>
            <a:r>
              <a:rPr lang="fr-BE" sz="1000" dirty="0" smtClean="0">
                <a:sym typeface="Wingdings" pitchFamily="2" charset="2"/>
              </a:rPr>
              <a:t>C.49 Garde corps  </a:t>
            </a:r>
            <a:r>
              <a:rPr lang="fr-BE" sz="1000" dirty="0" smtClean="0">
                <a:solidFill>
                  <a:schemeClr val="tx2">
                    <a:lumMod val="40000"/>
                    <a:lumOff val="60000"/>
                  </a:schemeClr>
                </a:solidFill>
                <a:sym typeface="Wingdings" pitchFamily="2" charset="2"/>
              </a:rPr>
              <a:t>DGO1.64</a:t>
            </a:r>
          </a:p>
          <a:p>
            <a:r>
              <a:rPr lang="de-DE" sz="1000" dirty="0" smtClean="0"/>
              <a:t>C.52 </a:t>
            </a:r>
            <a:r>
              <a:rPr lang="de-DE" sz="1000" dirty="0" err="1" smtClean="0"/>
              <a:t>Produits</a:t>
            </a:r>
            <a:r>
              <a:rPr lang="de-DE" sz="1000" dirty="0" smtClean="0"/>
              <a:t> </a:t>
            </a:r>
            <a:r>
              <a:rPr lang="de-DE" sz="1000" dirty="0" err="1" smtClean="0"/>
              <a:t>pour</a:t>
            </a:r>
            <a:r>
              <a:rPr lang="de-DE" sz="1000" dirty="0" smtClean="0"/>
              <a:t> </a:t>
            </a:r>
            <a:r>
              <a:rPr lang="de-DE" sz="1000" dirty="0" err="1" smtClean="0"/>
              <a:t>marquages</a:t>
            </a:r>
            <a:r>
              <a:rPr lang="de-DE" sz="1000" dirty="0" smtClean="0"/>
              <a:t> </a:t>
            </a:r>
            <a:r>
              <a:rPr lang="de-DE" sz="1000" dirty="0" err="1" smtClean="0"/>
              <a:t>routiers</a:t>
            </a:r>
            <a:r>
              <a:rPr lang="de-DE" sz="1000" dirty="0" smtClean="0"/>
              <a:t> </a:t>
            </a:r>
            <a:r>
              <a:rPr lang="de-DE" sz="1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DG01-64</a:t>
            </a:r>
          </a:p>
          <a:p>
            <a:r>
              <a:rPr lang="fr-BE" sz="1000" dirty="0" smtClean="0"/>
              <a:t>C.60 Asphalte coulé </a:t>
            </a:r>
            <a:r>
              <a:rPr lang="fr-BE" sz="1000" dirty="0" smtClean="0">
                <a:solidFill>
                  <a:srgbClr val="92D050"/>
                </a:solidFill>
              </a:rPr>
              <a:t>DGO1.66</a:t>
            </a:r>
          </a:p>
          <a:p>
            <a:endParaRPr lang="fr-BE" sz="1000" dirty="0" smtClean="0"/>
          </a:p>
          <a:p>
            <a:pPr>
              <a:buNone/>
            </a:pPr>
            <a:r>
              <a:rPr lang="fr-BE" sz="1000" dirty="0" smtClean="0"/>
              <a:t>VOIR TABLEAU COMPLET SUR QC.SPW.WALLONIE.BE (voir tableau remis)</a:t>
            </a:r>
            <a:endParaRPr lang="de-DE" sz="10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5112-BE83-4621-94A4-31BD35AF5742}" type="slidenum">
              <a:rPr lang="fr-FR" smtClean="0"/>
              <a:pPr/>
              <a:t>12</a:t>
            </a:fld>
            <a:r>
              <a:rPr lang="fr-FR" smtClean="0">
                <a:solidFill>
                  <a:schemeClr val="bg1"/>
                </a:solidFill>
              </a:rPr>
              <a:t> </a:t>
            </a:r>
            <a:endParaRPr lang="fr-FR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725" y="539751"/>
            <a:ext cx="7920038" cy="512986"/>
          </a:xfrm>
        </p:spPr>
        <p:txBody>
          <a:bodyPr/>
          <a:lstStyle/>
          <a:p>
            <a:r>
              <a:rPr lang="fr-BE" dirty="0" smtClean="0"/>
              <a:t>Quels sont les produits qui font l’objet de RTP ? 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0725" y="980728"/>
            <a:ext cx="7920038" cy="4778722"/>
          </a:xfrm>
        </p:spPr>
        <p:txBody>
          <a:bodyPr/>
          <a:lstStyle/>
          <a:p>
            <a:pPr>
              <a:buNone/>
            </a:pPr>
            <a:endParaRPr lang="fr-BE" dirty="0" smtClean="0">
              <a:sym typeface="Wingdings" pitchFamily="2" charset="2"/>
            </a:endParaRPr>
          </a:p>
          <a:p>
            <a:r>
              <a:rPr lang="fr-BE" dirty="0" smtClean="0"/>
              <a:t>Cadre légal : </a:t>
            </a:r>
            <a:r>
              <a:rPr lang="fr-BE" dirty="0" smtClean="0">
                <a:sym typeface="Wingdings" pitchFamily="2" charset="2"/>
              </a:rPr>
              <a:t> « tous »</a:t>
            </a:r>
          </a:p>
          <a:p>
            <a:endParaRPr lang="fr-BE" dirty="0" smtClean="0">
              <a:sym typeface="Wingdings" pitchFamily="2" charset="2"/>
            </a:endParaRPr>
          </a:p>
          <a:p>
            <a:pPr>
              <a:buNone/>
            </a:pPr>
            <a:r>
              <a:rPr lang="fr-BE" dirty="0" smtClean="0">
                <a:sym typeface="Wingdings" pitchFamily="2" charset="2"/>
              </a:rPr>
              <a:t>	La réception technique préalable consiste à vérifier la conformité aux exigences du marché</a:t>
            </a:r>
          </a:p>
          <a:p>
            <a:endParaRPr lang="fr-BE" dirty="0" smtClean="0">
              <a:sym typeface="Wingdings" pitchFamily="2" charset="2"/>
            </a:endParaRPr>
          </a:p>
          <a:p>
            <a:endParaRPr lang="fr-BE" dirty="0" smtClean="0">
              <a:sym typeface="Wingdings" pitchFamily="2" charset="2"/>
            </a:endParaRPr>
          </a:p>
          <a:p>
            <a:endParaRPr lang="fr-BE" dirty="0" smtClean="0">
              <a:sym typeface="Wingdings" pitchFamily="2" charset="2"/>
            </a:endParaRPr>
          </a:p>
          <a:p>
            <a:r>
              <a:rPr lang="fr-BE" dirty="0" smtClean="0">
                <a:sym typeface="Wingdings" pitchFamily="2" charset="2"/>
              </a:rPr>
              <a:t>En pratique : </a:t>
            </a:r>
          </a:p>
          <a:p>
            <a:pPr>
              <a:buNone/>
            </a:pPr>
            <a:r>
              <a:rPr lang="fr-BE" dirty="0" smtClean="0">
                <a:sym typeface="Wingdings" pitchFamily="2" charset="2"/>
              </a:rPr>
              <a:t>Pour pouvoir effectuer une RTP, </a:t>
            </a:r>
          </a:p>
          <a:p>
            <a:pPr>
              <a:buNone/>
            </a:pPr>
            <a:r>
              <a:rPr lang="fr-BE" dirty="0" smtClean="0">
                <a:sym typeface="Wingdings" pitchFamily="2" charset="2"/>
              </a:rPr>
              <a:t>il faut des critères …</a:t>
            </a:r>
          </a:p>
          <a:p>
            <a:pPr>
              <a:buNone/>
            </a:pPr>
            <a:endParaRPr lang="fr-BE" dirty="0" smtClean="0">
              <a:sym typeface="Wingdings" pitchFamily="2" charset="2"/>
            </a:endParaRPr>
          </a:p>
          <a:p>
            <a:pPr>
              <a:buNone/>
            </a:pPr>
            <a:endParaRPr lang="fr-BE" dirty="0" smtClean="0">
              <a:sym typeface="Wingdings" pitchFamily="2" charset="2"/>
            </a:endParaRPr>
          </a:p>
          <a:p>
            <a:pPr>
              <a:buNone/>
            </a:pPr>
            <a:endParaRPr lang="fr-BE" dirty="0" smtClean="0">
              <a:sym typeface="Wingdings" pitchFamily="2" charset="2"/>
            </a:endParaRPr>
          </a:p>
          <a:p>
            <a:pPr>
              <a:buNone/>
            </a:pPr>
            <a:endParaRPr lang="fr-BE" dirty="0" smtClean="0">
              <a:sym typeface="Wingdings" pitchFamily="2" charset="2"/>
            </a:endParaRPr>
          </a:p>
          <a:p>
            <a:pPr>
              <a:buNone/>
            </a:pPr>
            <a:endParaRPr lang="de-D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5112-BE83-4621-94A4-31BD35AF5742}" type="slidenum">
              <a:rPr lang="fr-FR" smtClean="0"/>
              <a:pPr/>
              <a:t>13</a:t>
            </a:fld>
            <a:r>
              <a:rPr lang="fr-FR" smtClean="0">
                <a:solidFill>
                  <a:schemeClr val="bg1"/>
                </a:solidFill>
              </a:rPr>
              <a:t> </a:t>
            </a:r>
            <a:endParaRPr lang="fr-FR">
              <a:solidFill>
                <a:schemeClr val="bg1"/>
              </a:solidFill>
            </a:endParaRPr>
          </a:p>
        </p:txBody>
      </p:sp>
      <p:pic>
        <p:nvPicPr>
          <p:cNvPr id="5" name="Image 4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216" y="4221088"/>
            <a:ext cx="2339752" cy="166902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725" y="539751"/>
            <a:ext cx="7920038" cy="512986"/>
          </a:xfrm>
        </p:spPr>
        <p:txBody>
          <a:bodyPr/>
          <a:lstStyle/>
          <a:p>
            <a:r>
              <a:rPr lang="fr-BE" dirty="0" smtClean="0"/>
              <a:t>Quels sont les critères applicables ?  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0725" y="1124744"/>
            <a:ext cx="7920038" cy="4634706"/>
          </a:xfrm>
        </p:spPr>
        <p:txBody>
          <a:bodyPr/>
          <a:lstStyle/>
          <a:p>
            <a:pPr>
              <a:buNone/>
            </a:pPr>
            <a:endParaRPr lang="fr-BE" dirty="0" smtClean="0">
              <a:sym typeface="Wingdings" pitchFamily="2" charset="2"/>
            </a:endParaRPr>
          </a:p>
          <a:p>
            <a:pPr>
              <a:buNone/>
            </a:pPr>
            <a:r>
              <a:rPr lang="fr-BE" dirty="0" smtClean="0">
                <a:sym typeface="Wingdings" pitchFamily="2" charset="2"/>
              </a:rPr>
              <a:t>Critères explicites : CSC </a:t>
            </a:r>
          </a:p>
          <a:p>
            <a:pPr>
              <a:buNone/>
            </a:pPr>
            <a:r>
              <a:rPr lang="fr-BE" dirty="0" smtClean="0">
                <a:sym typeface="Wingdings" pitchFamily="2" charset="2"/>
              </a:rPr>
              <a:t>attention Chapitre C du CCT QR uniquement articles cités</a:t>
            </a:r>
          </a:p>
          <a:p>
            <a:pPr>
              <a:buNone/>
            </a:pPr>
            <a:endParaRPr lang="fr-BE" dirty="0" smtClean="0">
              <a:sym typeface="Wingdings" pitchFamily="2" charset="2"/>
            </a:endParaRPr>
          </a:p>
          <a:p>
            <a:pPr>
              <a:buNone/>
            </a:pPr>
            <a:r>
              <a:rPr lang="fr-BE" dirty="0" smtClean="0">
                <a:sym typeface="Wingdings" pitchFamily="2" charset="2"/>
              </a:rPr>
              <a:t>Critères implicites : </a:t>
            </a:r>
          </a:p>
          <a:p>
            <a:pPr>
              <a:buNone/>
            </a:pPr>
            <a:r>
              <a:rPr lang="fr-BE" dirty="0" smtClean="0">
                <a:sym typeface="Wingdings" pitchFamily="2" charset="2"/>
              </a:rPr>
              <a:t>- Règlement Produits de Construction  marquage CE</a:t>
            </a:r>
          </a:p>
          <a:p>
            <a:pPr>
              <a:buNone/>
            </a:pPr>
            <a:endParaRPr lang="fr-BE" sz="800" dirty="0" smtClean="0">
              <a:sym typeface="Wingdings" pitchFamily="2" charset="2"/>
            </a:endParaRPr>
          </a:p>
          <a:p>
            <a:pPr>
              <a:buNone/>
            </a:pPr>
            <a:r>
              <a:rPr lang="fr-BE" dirty="0" smtClean="0">
                <a:sym typeface="Wingdings" pitchFamily="2" charset="2"/>
              </a:rPr>
              <a:t>- Normes belges NBN, européennes (non harmonisées) EN, internationales ISO; PTV, Guide d’agrément</a:t>
            </a:r>
          </a:p>
          <a:p>
            <a:pPr>
              <a:buNone/>
            </a:pPr>
            <a:endParaRPr lang="fr-BE" sz="800" dirty="0" smtClean="0">
              <a:sym typeface="Wingdings" pitchFamily="2" charset="2"/>
            </a:endParaRPr>
          </a:p>
          <a:p>
            <a:pPr>
              <a:buNone/>
            </a:pPr>
            <a:r>
              <a:rPr lang="fr-BE" dirty="0" smtClean="0">
                <a:sym typeface="Wingdings" pitchFamily="2" charset="2"/>
              </a:rPr>
              <a:t>- Marques volontaires : BENOR, </a:t>
            </a:r>
            <a:r>
              <a:rPr lang="fr-BE" dirty="0" err="1" smtClean="0">
                <a:sym typeface="Wingdings" pitchFamily="2" charset="2"/>
              </a:rPr>
              <a:t>aTg</a:t>
            </a:r>
            <a:r>
              <a:rPr lang="fr-BE" dirty="0" smtClean="0">
                <a:sym typeface="Wingdings" pitchFamily="2" charset="2"/>
              </a:rPr>
              <a:t>, …</a:t>
            </a:r>
          </a:p>
          <a:p>
            <a:pPr>
              <a:buFontTx/>
              <a:buChar char="-"/>
            </a:pPr>
            <a:endParaRPr lang="fr-BE" sz="800" dirty="0" smtClean="0">
              <a:sym typeface="Wingdings" pitchFamily="2" charset="2"/>
            </a:endParaRPr>
          </a:p>
          <a:p>
            <a:pPr>
              <a:buNone/>
            </a:pPr>
            <a:r>
              <a:rPr lang="fr-BE" dirty="0" smtClean="0">
                <a:sym typeface="Wingdings" pitchFamily="2" charset="2"/>
              </a:rPr>
              <a:t>- Règles de l’art, Codes de bonne pratique, Notes d’Information Techniques</a:t>
            </a:r>
          </a:p>
          <a:p>
            <a:pPr>
              <a:buNone/>
            </a:pPr>
            <a:endParaRPr lang="fr-BE" dirty="0" smtClean="0">
              <a:sym typeface="Wingdings" pitchFamily="2" charset="2"/>
            </a:endParaRPr>
          </a:p>
          <a:p>
            <a:pPr>
              <a:buNone/>
            </a:pPr>
            <a:endParaRPr lang="fr-BE" dirty="0" smtClean="0">
              <a:sym typeface="Wingdings" pitchFamily="2" charset="2"/>
            </a:endParaRPr>
          </a:p>
          <a:p>
            <a:pPr>
              <a:buNone/>
            </a:pPr>
            <a:endParaRPr lang="fr-BE" dirty="0" smtClean="0">
              <a:sym typeface="Wingdings" pitchFamily="2" charset="2"/>
            </a:endParaRPr>
          </a:p>
          <a:p>
            <a:pPr>
              <a:buNone/>
            </a:pPr>
            <a:endParaRPr lang="fr-BE" dirty="0" smtClean="0">
              <a:sym typeface="Wingdings" pitchFamily="2" charset="2"/>
            </a:endParaRPr>
          </a:p>
          <a:p>
            <a:pPr>
              <a:buNone/>
            </a:pPr>
            <a:endParaRPr lang="de-D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5112-BE83-4621-94A4-31BD35AF5742}" type="slidenum">
              <a:rPr lang="fr-FR" smtClean="0"/>
              <a:pPr/>
              <a:t>14</a:t>
            </a:fld>
            <a:r>
              <a:rPr lang="fr-FR" smtClean="0">
                <a:solidFill>
                  <a:schemeClr val="bg1"/>
                </a:solidFill>
              </a:rPr>
              <a:t> </a:t>
            </a:r>
            <a:endParaRPr lang="fr-FR">
              <a:solidFill>
                <a:schemeClr val="bg1"/>
              </a:solidFill>
            </a:endParaRPr>
          </a:p>
        </p:txBody>
      </p:sp>
      <p:pic>
        <p:nvPicPr>
          <p:cNvPr id="5" name="Image 4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116632"/>
            <a:ext cx="2339752" cy="166902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725" y="539751"/>
            <a:ext cx="7920038" cy="512986"/>
          </a:xfrm>
        </p:spPr>
        <p:txBody>
          <a:bodyPr/>
          <a:lstStyle/>
          <a:p>
            <a:r>
              <a:rPr lang="fr-BE" dirty="0" smtClean="0"/>
              <a:t>Quels sont les critères applicables ?  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908720"/>
            <a:ext cx="7920038" cy="4634706"/>
          </a:xfrm>
        </p:spPr>
        <p:txBody>
          <a:bodyPr/>
          <a:lstStyle/>
          <a:p>
            <a:pPr>
              <a:buNone/>
            </a:pPr>
            <a:r>
              <a:rPr lang="fr-BE" dirty="0" smtClean="0">
                <a:sym typeface="Wingdings" pitchFamily="2" charset="2"/>
              </a:rPr>
              <a:t>Critères implicites : </a:t>
            </a:r>
          </a:p>
          <a:p>
            <a:pPr>
              <a:buNone/>
            </a:pPr>
            <a:r>
              <a:rPr lang="fr-BE" dirty="0" smtClean="0">
                <a:sym typeface="Wingdings" pitchFamily="2" charset="2"/>
              </a:rPr>
              <a:t>-	Règlement Produits de Construction  </a:t>
            </a:r>
          </a:p>
          <a:p>
            <a:pPr>
              <a:buNone/>
            </a:pPr>
            <a:r>
              <a:rPr lang="fr-BE" dirty="0" smtClean="0">
                <a:sym typeface="Wingdings" pitchFamily="2" charset="2"/>
              </a:rPr>
              <a:t>	marquage CE obligatoire mais limité </a:t>
            </a:r>
          </a:p>
          <a:p>
            <a:pPr lvl="1">
              <a:buNone/>
            </a:pPr>
            <a:r>
              <a:rPr lang="fr-BE" dirty="0" smtClean="0">
                <a:sym typeface="Wingdings" pitchFamily="2" charset="2"/>
              </a:rPr>
              <a:t>	- CE peut ne couvrir qu’une seule (des 7) exigence(s)</a:t>
            </a:r>
            <a:br>
              <a:rPr lang="fr-BE" dirty="0" smtClean="0">
                <a:sym typeface="Wingdings" pitchFamily="2" charset="2"/>
              </a:rPr>
            </a:br>
            <a:r>
              <a:rPr lang="fr-BE" dirty="0" smtClean="0">
                <a:sym typeface="Wingdings" pitchFamily="2" charset="2"/>
              </a:rPr>
              <a:t>- producteur peut recourir à la formule </a:t>
            </a:r>
            <a:br>
              <a:rPr lang="fr-BE" dirty="0" smtClean="0">
                <a:sym typeface="Wingdings" pitchFamily="2" charset="2"/>
              </a:rPr>
            </a:br>
            <a:r>
              <a:rPr lang="fr-BE" dirty="0" smtClean="0">
                <a:sym typeface="Wingdings" pitchFamily="2" charset="2"/>
              </a:rPr>
              <a:t>	« NPD - no performance </a:t>
            </a:r>
            <a:r>
              <a:rPr lang="fr-BE" dirty="0" err="1" smtClean="0">
                <a:sym typeface="Wingdings" pitchFamily="2" charset="2"/>
              </a:rPr>
              <a:t>declared</a:t>
            </a:r>
            <a:r>
              <a:rPr lang="fr-BE" dirty="0" smtClean="0">
                <a:sym typeface="Wingdings" pitchFamily="2" charset="2"/>
              </a:rPr>
              <a:t>» </a:t>
            </a:r>
            <a:br>
              <a:rPr lang="fr-BE" dirty="0" smtClean="0">
                <a:sym typeface="Wingdings" pitchFamily="2" charset="2"/>
              </a:rPr>
            </a:br>
            <a:r>
              <a:rPr lang="fr-BE" dirty="0" smtClean="0">
                <a:sym typeface="Wingdings" pitchFamily="2" charset="2"/>
              </a:rPr>
              <a:t>	sauf s’il existe une valeur seuil (</a:t>
            </a:r>
            <a:r>
              <a:rPr lang="fr-BE" dirty="0" err="1" smtClean="0">
                <a:sym typeface="Wingdings" pitchFamily="2" charset="2"/>
              </a:rPr>
              <a:t>threshold</a:t>
            </a:r>
            <a:r>
              <a:rPr lang="fr-BE" dirty="0" smtClean="0">
                <a:sym typeface="Wingdings" pitchFamily="2" charset="2"/>
              </a:rPr>
              <a:t> value)</a:t>
            </a:r>
          </a:p>
          <a:p>
            <a:pPr>
              <a:buNone/>
            </a:pPr>
            <a:endParaRPr lang="fr-BE" sz="800" dirty="0" smtClean="0">
              <a:sym typeface="Wingdings" pitchFamily="2" charset="2"/>
            </a:endParaRPr>
          </a:p>
          <a:p>
            <a:pPr>
              <a:buNone/>
            </a:pPr>
            <a:r>
              <a:rPr lang="fr-BE" dirty="0" smtClean="0">
                <a:sym typeface="Wingdings" pitchFamily="2" charset="2"/>
              </a:rPr>
              <a:t>-	Normes belges NBN, européennes (non harmonisées) EN, internationales ISO; PTV, Guide d’agrément</a:t>
            </a:r>
          </a:p>
          <a:p>
            <a:pPr>
              <a:buNone/>
            </a:pPr>
            <a:r>
              <a:rPr lang="fr-BE" dirty="0" smtClean="0">
                <a:sym typeface="Wingdings" pitchFamily="2" charset="2"/>
              </a:rPr>
              <a:t>	ne sont pas automatiquement d’application</a:t>
            </a:r>
          </a:p>
          <a:p>
            <a:pPr>
              <a:buNone/>
            </a:pPr>
            <a:endParaRPr lang="fr-BE" sz="800" dirty="0" smtClean="0">
              <a:sym typeface="Wingdings" pitchFamily="2" charset="2"/>
            </a:endParaRPr>
          </a:p>
          <a:p>
            <a:pPr>
              <a:buNone/>
            </a:pPr>
            <a:r>
              <a:rPr lang="fr-BE" dirty="0" smtClean="0">
                <a:sym typeface="Wingdings" pitchFamily="2" charset="2"/>
              </a:rPr>
              <a:t>-	Marques volontaires : BENOR, </a:t>
            </a:r>
            <a:r>
              <a:rPr lang="fr-BE" dirty="0" err="1" smtClean="0">
                <a:sym typeface="Wingdings" pitchFamily="2" charset="2"/>
              </a:rPr>
              <a:t>aTg</a:t>
            </a:r>
            <a:r>
              <a:rPr lang="fr-BE" dirty="0" smtClean="0">
                <a:sym typeface="Wingdings" pitchFamily="2" charset="2"/>
              </a:rPr>
              <a:t>, …</a:t>
            </a:r>
          </a:p>
          <a:p>
            <a:pPr>
              <a:buNone/>
            </a:pPr>
            <a:r>
              <a:rPr lang="fr-BE" dirty="0" smtClean="0">
                <a:sym typeface="Wingdings" pitchFamily="2" charset="2"/>
              </a:rPr>
              <a:t>	ne sont plus prescriptibles (sauf à justifier)</a:t>
            </a:r>
          </a:p>
          <a:p>
            <a:pPr>
              <a:buFontTx/>
              <a:buChar char="-"/>
            </a:pPr>
            <a:endParaRPr lang="fr-BE" sz="800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fr-BE" dirty="0" smtClean="0">
                <a:sym typeface="Wingdings" pitchFamily="2" charset="2"/>
              </a:rPr>
              <a:t>Règles </a:t>
            </a:r>
            <a:r>
              <a:rPr lang="fr-BE" dirty="0" smtClean="0">
                <a:sym typeface="Wingdings" pitchFamily="2" charset="2"/>
              </a:rPr>
              <a:t>de l’art, Codes de bonne pratique, Notes d’Information Techniques </a:t>
            </a:r>
          </a:p>
          <a:p>
            <a:pPr>
              <a:buFontTx/>
              <a:buChar char="-"/>
            </a:pPr>
            <a:endParaRPr lang="fr-BE" dirty="0" smtClean="0">
              <a:sym typeface="Wingdings" pitchFamily="2" charset="2"/>
            </a:endParaRPr>
          </a:p>
          <a:p>
            <a:pPr>
              <a:buNone/>
            </a:pPr>
            <a:endParaRPr lang="fr-BE" dirty="0" smtClean="0">
              <a:sym typeface="Wingdings" pitchFamily="2" charset="2"/>
            </a:endParaRPr>
          </a:p>
          <a:p>
            <a:pPr>
              <a:buNone/>
            </a:pPr>
            <a:endParaRPr lang="fr-BE" dirty="0" smtClean="0">
              <a:sym typeface="Wingdings" pitchFamily="2" charset="2"/>
            </a:endParaRPr>
          </a:p>
          <a:p>
            <a:pPr>
              <a:buNone/>
            </a:pPr>
            <a:endParaRPr lang="fr-BE" dirty="0" smtClean="0">
              <a:sym typeface="Wingdings" pitchFamily="2" charset="2"/>
            </a:endParaRPr>
          </a:p>
          <a:p>
            <a:pPr>
              <a:buNone/>
            </a:pPr>
            <a:endParaRPr lang="fr-BE" dirty="0" smtClean="0">
              <a:sym typeface="Wingdings" pitchFamily="2" charset="2"/>
            </a:endParaRPr>
          </a:p>
          <a:p>
            <a:pPr>
              <a:buNone/>
            </a:pPr>
            <a:endParaRPr lang="de-D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5112-BE83-4621-94A4-31BD35AF5742}" type="slidenum">
              <a:rPr lang="fr-FR" smtClean="0"/>
              <a:pPr/>
              <a:t>15</a:t>
            </a:fld>
            <a:r>
              <a:rPr lang="fr-FR" smtClean="0">
                <a:solidFill>
                  <a:schemeClr val="bg1"/>
                </a:solidFill>
              </a:rPr>
              <a:t> </a:t>
            </a:r>
            <a:endParaRPr lang="fr-FR">
              <a:solidFill>
                <a:schemeClr val="bg1"/>
              </a:solidFill>
            </a:endParaRPr>
          </a:p>
        </p:txBody>
      </p:sp>
      <p:pic>
        <p:nvPicPr>
          <p:cNvPr id="5" name="Image 4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116632"/>
            <a:ext cx="2339752" cy="166902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725" y="539751"/>
            <a:ext cx="7920038" cy="440978"/>
          </a:xfrm>
        </p:spPr>
        <p:txBody>
          <a:bodyPr/>
          <a:lstStyle/>
          <a:p>
            <a:r>
              <a:rPr lang="fr-BE" dirty="0" smtClean="0"/>
              <a:t>Quels sont les critères applicables ? 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0725" y="1052736"/>
            <a:ext cx="7920038" cy="4824536"/>
          </a:xfrm>
        </p:spPr>
        <p:txBody>
          <a:bodyPr/>
          <a:lstStyle/>
          <a:p>
            <a:pPr>
              <a:buNone/>
            </a:pPr>
            <a:r>
              <a:rPr lang="fr-BE" dirty="0" smtClean="0">
                <a:sym typeface="Wingdings" pitchFamily="2" charset="2"/>
              </a:rPr>
              <a:t>Critères implicites : </a:t>
            </a:r>
          </a:p>
          <a:p>
            <a:pPr>
              <a:buNone/>
            </a:pPr>
            <a:r>
              <a:rPr lang="fr-BE" dirty="0" smtClean="0">
                <a:sym typeface="Wingdings" pitchFamily="2" charset="2"/>
              </a:rPr>
              <a:t>- Règlement Produits de Construction  marquage CE (limité)</a:t>
            </a:r>
          </a:p>
          <a:p>
            <a:pPr>
              <a:buNone/>
            </a:pPr>
            <a:r>
              <a:rPr lang="fr-BE" strike="sngStrike" dirty="0" smtClean="0">
                <a:sym typeface="Wingdings" pitchFamily="2" charset="2"/>
              </a:rPr>
              <a:t>- Normes belges, européennes, internationales</a:t>
            </a:r>
          </a:p>
          <a:p>
            <a:pPr>
              <a:buNone/>
            </a:pPr>
            <a:r>
              <a:rPr lang="fr-BE" strike="sngStrike" dirty="0" smtClean="0">
                <a:sym typeface="Wingdings" pitchFamily="2" charset="2"/>
              </a:rPr>
              <a:t>- </a:t>
            </a:r>
            <a:r>
              <a:rPr lang="fr-BE" strike="sngStrike" dirty="0" err="1" smtClean="0">
                <a:sym typeface="Wingdings" pitchFamily="2" charset="2"/>
              </a:rPr>
              <a:t>Benor</a:t>
            </a:r>
            <a:r>
              <a:rPr lang="fr-BE" strike="sngStrike" dirty="0" smtClean="0">
                <a:sym typeface="Wingdings" pitchFamily="2" charset="2"/>
              </a:rPr>
              <a:t>, </a:t>
            </a:r>
            <a:r>
              <a:rPr lang="fr-BE" strike="sngStrike" dirty="0" err="1" smtClean="0">
                <a:sym typeface="Wingdings" pitchFamily="2" charset="2"/>
              </a:rPr>
              <a:t>aTg</a:t>
            </a:r>
            <a:endParaRPr lang="fr-BE" strike="sngStrike" dirty="0" smtClean="0">
              <a:sym typeface="Wingdings" pitchFamily="2" charset="2"/>
            </a:endParaRPr>
          </a:p>
          <a:p>
            <a:pPr>
              <a:buNone/>
            </a:pPr>
            <a:r>
              <a:rPr lang="fr-BE" dirty="0" smtClean="0">
                <a:sym typeface="Wingdings" pitchFamily="2" charset="2"/>
              </a:rPr>
              <a:t>- Règles de l’art </a:t>
            </a:r>
            <a:r>
              <a:rPr lang="fr-BE" dirty="0" smtClean="0">
                <a:sym typeface="Wingdings" pitchFamily="2" charset="2"/>
              </a:rPr>
              <a:t>(en cas de litige : ???)</a:t>
            </a:r>
            <a:endParaRPr lang="fr-BE" dirty="0" smtClean="0">
              <a:sym typeface="Wingdings" pitchFamily="2" charset="2"/>
            </a:endParaRPr>
          </a:p>
          <a:p>
            <a:pPr>
              <a:buNone/>
            </a:pPr>
            <a:endParaRPr lang="fr-BE" dirty="0" smtClean="0">
              <a:sym typeface="Wingdings" pitchFamily="2" charset="2"/>
            </a:endParaRPr>
          </a:p>
          <a:p>
            <a:pPr>
              <a:buNone/>
            </a:pPr>
            <a:r>
              <a:rPr lang="fr-BE" dirty="0" smtClean="0">
                <a:sym typeface="Wingdings" pitchFamily="2" charset="2"/>
              </a:rPr>
              <a:t>Critères explicites : </a:t>
            </a:r>
            <a:br>
              <a:rPr lang="fr-BE" dirty="0" smtClean="0">
                <a:sym typeface="Wingdings" pitchFamily="2" charset="2"/>
              </a:rPr>
            </a:br>
            <a:r>
              <a:rPr lang="fr-BE" dirty="0" smtClean="0">
                <a:sym typeface="Wingdings" pitchFamily="2" charset="2"/>
              </a:rPr>
              <a:t>CSC 		ou 	CCT QR  via CPN</a:t>
            </a:r>
          </a:p>
          <a:p>
            <a:pPr>
              <a:buNone/>
            </a:pPr>
            <a:r>
              <a:rPr lang="fr-BE" dirty="0" smtClean="0">
                <a:sym typeface="Wingdings" pitchFamily="2" charset="2"/>
              </a:rPr>
              <a:t>En cas de </a:t>
            </a:r>
            <a:r>
              <a:rPr lang="fr-BE" dirty="0" smtClean="0">
                <a:sym typeface="Wingdings" pitchFamily="2" charset="2"/>
              </a:rPr>
              <a:t>modifications : </a:t>
            </a:r>
            <a:r>
              <a:rPr lang="fr-BE" dirty="0" smtClean="0">
                <a:sym typeface="Wingdings" pitchFamily="2" charset="2"/>
              </a:rPr>
              <a:t>formaliser les exigences, </a:t>
            </a:r>
          </a:p>
          <a:p>
            <a:pPr>
              <a:buNone/>
            </a:pPr>
            <a:r>
              <a:rPr lang="fr-BE" dirty="0" smtClean="0">
                <a:sym typeface="Wingdings" pitchFamily="2" charset="2"/>
              </a:rPr>
              <a:t>via avenants ou au moins mention aux PV de réunion notamment</a:t>
            </a:r>
          </a:p>
          <a:p>
            <a:pPr>
              <a:buNone/>
            </a:pPr>
            <a:r>
              <a:rPr lang="fr-BE" dirty="0" smtClean="0">
                <a:sym typeface="Wingdings" pitchFamily="2" charset="2"/>
              </a:rPr>
              <a:t>	- par référence au chapitre C du CCT QR</a:t>
            </a:r>
          </a:p>
          <a:p>
            <a:pPr>
              <a:buNone/>
            </a:pPr>
            <a:r>
              <a:rPr lang="fr-BE" dirty="0" smtClean="0">
                <a:sym typeface="Wingdings" pitchFamily="2" charset="2"/>
              </a:rPr>
              <a:t>	- par rédaction d’articles additionnels, …</a:t>
            </a:r>
          </a:p>
          <a:p>
            <a:pPr>
              <a:buNone/>
            </a:pPr>
            <a:endParaRPr lang="fr-BE" dirty="0" smtClean="0">
              <a:sym typeface="Wingdings" pitchFamily="2" charset="2"/>
            </a:endParaRPr>
          </a:p>
          <a:p>
            <a:endParaRPr lang="de-D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5112-BE83-4621-94A4-31BD35AF5742}" type="slidenum">
              <a:rPr lang="fr-FR" smtClean="0"/>
              <a:pPr/>
              <a:t>16</a:t>
            </a:fld>
            <a:r>
              <a:rPr lang="fr-FR" smtClean="0">
                <a:solidFill>
                  <a:schemeClr val="bg1"/>
                </a:solidFill>
              </a:rPr>
              <a:t> </a:t>
            </a:r>
            <a:endParaRPr lang="fr-FR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725" y="539751"/>
            <a:ext cx="7920038" cy="368969"/>
          </a:xfrm>
        </p:spPr>
        <p:txBody>
          <a:bodyPr/>
          <a:lstStyle/>
          <a:p>
            <a:r>
              <a:rPr lang="fr-BE" dirty="0" smtClean="0"/>
              <a:t>« bon » produit = « bon » résultat ?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0725" y="1619250"/>
            <a:ext cx="7920038" cy="4258022"/>
          </a:xfrm>
        </p:spPr>
        <p:txBody>
          <a:bodyPr/>
          <a:lstStyle/>
          <a:p>
            <a:endParaRPr lang="fr-BE" dirty="0" smtClean="0"/>
          </a:p>
          <a:p>
            <a:endParaRPr lang="fr-BE" dirty="0" smtClean="0"/>
          </a:p>
          <a:p>
            <a:endParaRPr lang="fr-BE" dirty="0" smtClean="0"/>
          </a:p>
          <a:p>
            <a:endParaRPr lang="fr-BE" dirty="0" smtClean="0"/>
          </a:p>
          <a:p>
            <a:endParaRPr lang="fr-BE" dirty="0" smtClean="0"/>
          </a:p>
          <a:p>
            <a:endParaRPr lang="fr-BE" dirty="0" smtClean="0"/>
          </a:p>
          <a:p>
            <a:endParaRPr lang="fr-BE" dirty="0" smtClean="0"/>
          </a:p>
          <a:p>
            <a:endParaRPr lang="fr-BE" dirty="0" smtClean="0"/>
          </a:p>
          <a:p>
            <a:endParaRPr lang="fr-BE" dirty="0" smtClean="0"/>
          </a:p>
          <a:p>
            <a:endParaRPr lang="fr-BE" dirty="0" smtClean="0"/>
          </a:p>
          <a:p>
            <a:r>
              <a:rPr lang="fr-BE" dirty="0" smtClean="0"/>
              <a:t>Bon produit </a:t>
            </a:r>
          </a:p>
          <a:p>
            <a:r>
              <a:rPr lang="fr-BE" dirty="0" smtClean="0"/>
              <a:t>+ mise en œuvre correcte (matériel)  </a:t>
            </a:r>
          </a:p>
          <a:p>
            <a:r>
              <a:rPr lang="fr-BE" dirty="0" smtClean="0"/>
              <a:t>+ personnel qualifié</a:t>
            </a:r>
            <a:endParaRPr lang="de-D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5112-BE83-4621-94A4-31BD35AF5742}" type="slidenum">
              <a:rPr lang="fr-FR" smtClean="0"/>
              <a:pPr/>
              <a:t>17</a:t>
            </a:fld>
            <a:r>
              <a:rPr lang="fr-FR" smtClean="0">
                <a:solidFill>
                  <a:schemeClr val="bg1"/>
                </a:solidFill>
              </a:rPr>
              <a:t> </a:t>
            </a:r>
            <a:endParaRPr lang="fr-FR">
              <a:solidFill>
                <a:schemeClr val="bg1"/>
              </a:solidFill>
            </a:endParaRPr>
          </a:p>
        </p:txBody>
      </p:sp>
      <p:pic>
        <p:nvPicPr>
          <p:cNvPr id="5" name="Image 4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484784"/>
            <a:ext cx="3835940" cy="2736304"/>
          </a:xfrm>
          <a:prstGeom prst="rect">
            <a:avLst/>
          </a:prstGeom>
        </p:spPr>
      </p:pic>
      <p:pic>
        <p:nvPicPr>
          <p:cNvPr id="6" name="Image 5" descr="arrivee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1486803"/>
            <a:ext cx="2304256" cy="34456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Quels sont les </a:t>
            </a:r>
            <a:r>
              <a:rPr lang="fr-BE" dirty="0" smtClean="0">
                <a:solidFill>
                  <a:srgbClr val="FF0000"/>
                </a:solidFill>
              </a:rPr>
              <a:t>processus</a:t>
            </a:r>
            <a:r>
              <a:rPr lang="fr-BE" dirty="0" smtClean="0"/>
              <a:t> qui font l’objet de </a:t>
            </a:r>
            <a:r>
              <a:rPr lang="fr-BE" strike="sngStrike" dirty="0" smtClean="0"/>
              <a:t>RTP</a:t>
            </a:r>
            <a:r>
              <a:rPr lang="fr-BE" dirty="0" smtClean="0"/>
              <a:t> ? D’une Approbation préalable ?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Peintres industriels</a:t>
            </a:r>
          </a:p>
          <a:p>
            <a:r>
              <a:rPr lang="fr-BE" dirty="0" smtClean="0"/>
              <a:t>Entreprise de réparation</a:t>
            </a:r>
          </a:p>
          <a:p>
            <a:r>
              <a:rPr lang="fr-BE" dirty="0" smtClean="0"/>
              <a:t>Entreprise spécialisée de précontrainte</a:t>
            </a:r>
          </a:p>
          <a:p>
            <a:r>
              <a:rPr lang="fr-BE" dirty="0" smtClean="0"/>
              <a:t>…</a:t>
            </a:r>
          </a:p>
          <a:p>
            <a:endParaRPr lang="fr-BE" dirty="0" smtClean="0"/>
          </a:p>
          <a:p>
            <a:endParaRPr lang="fr-BE" dirty="0" smtClean="0"/>
          </a:p>
          <a:p>
            <a:r>
              <a:rPr lang="fr-BE" dirty="0" smtClean="0"/>
              <a:t>Certaines opérations font l’objet d’un PAQ - plan d’assurance qualité</a:t>
            </a:r>
            <a:endParaRPr lang="de-D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5112-BE83-4621-94A4-31BD35AF5742}" type="slidenum">
              <a:rPr lang="fr-FR" smtClean="0"/>
              <a:pPr/>
              <a:t>18</a:t>
            </a:fld>
            <a:r>
              <a:rPr lang="fr-FR" smtClean="0">
                <a:solidFill>
                  <a:schemeClr val="bg1"/>
                </a:solidFill>
              </a:rPr>
              <a:t> </a:t>
            </a:r>
            <a:endParaRPr lang="fr-FR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5" name="Espace réservé du contenu 4" descr="ligendarrivee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548680"/>
            <a:ext cx="3810000" cy="2962275"/>
          </a:xfr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5112-BE83-4621-94A4-31BD35AF5742}" type="slidenum">
              <a:rPr lang="fr-FR" smtClean="0"/>
              <a:pPr/>
              <a:t>19</a:t>
            </a:fld>
            <a:r>
              <a:rPr lang="fr-FR" smtClean="0">
                <a:solidFill>
                  <a:schemeClr val="bg1"/>
                </a:solidFill>
              </a:rPr>
              <a:t> </a:t>
            </a:r>
            <a:endParaRPr lang="fr-FR">
              <a:solidFill>
                <a:schemeClr val="bg1"/>
              </a:solidFill>
            </a:endParaRPr>
          </a:p>
        </p:txBody>
      </p:sp>
      <p:pic>
        <p:nvPicPr>
          <p:cNvPr id="6" name="Image 5" descr="team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2780928"/>
            <a:ext cx="2885714" cy="1523810"/>
          </a:xfrm>
          <a:prstGeom prst="rect">
            <a:avLst/>
          </a:prstGeom>
        </p:spPr>
      </p:pic>
      <p:pic>
        <p:nvPicPr>
          <p:cNvPr id="7" name="Image 6" descr="finish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6096" y="3063447"/>
            <a:ext cx="3502644" cy="26814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Programme</a:t>
            </a:r>
            <a:endParaRPr lang="de-DE" smtClean="0"/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>
          <a:xfrm>
            <a:off x="720724" y="1619250"/>
            <a:ext cx="8243763" cy="4140200"/>
          </a:xfrm>
        </p:spPr>
        <p:txBody>
          <a:bodyPr/>
          <a:lstStyle/>
          <a:p>
            <a:pPr marL="457200" indent="-457200">
              <a:buFont typeface="Verdana" pitchFamily="34" charset="0"/>
              <a:buAutoNum type="arabicPeriod"/>
            </a:pPr>
            <a:r>
              <a:rPr lang="fr-BE" b="0" dirty="0" smtClean="0"/>
              <a:t>Introduction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fr-BE" b="0" dirty="0" smtClean="0"/>
              <a:t>Marquage CE et Marques volontaires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fr-BE" dirty="0" smtClean="0"/>
              <a:t>La demande de réception  par </a:t>
            </a:r>
            <a:r>
              <a:rPr lang="fr-BE" dirty="0" err="1" smtClean="0"/>
              <a:t>ir</a:t>
            </a:r>
            <a:r>
              <a:rPr lang="fr-BE" dirty="0" smtClean="0"/>
              <a:t> Josiane PIRON DGO1.63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fr-BE" b="0" dirty="0" smtClean="0"/>
              <a:t>Contrôle documentaire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fr-BE" b="0" dirty="0" smtClean="0"/>
              <a:t>Contrôle de fabrication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fr-BE" b="0" dirty="0" smtClean="0"/>
              <a:t>Contrôle organoleptique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fr-BE" b="0" dirty="0" smtClean="0"/>
              <a:t>Contrôles complémentaires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fr-BE" b="0" dirty="0" smtClean="0"/>
              <a:t>Prise en charge financière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fr-BE" b="0" dirty="0" smtClean="0"/>
              <a:t>Conclusions</a:t>
            </a:r>
            <a:endParaRPr lang="de-DE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Programme</a:t>
            </a:r>
            <a:endParaRPr lang="de-DE" smtClean="0"/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Verdana" pitchFamily="34" charset="0"/>
              <a:buAutoNum type="arabicPeriod"/>
            </a:pPr>
            <a:r>
              <a:rPr lang="fr-BE" b="0" dirty="0" smtClean="0"/>
              <a:t>Introduction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fr-BE" b="0" dirty="0" smtClean="0"/>
              <a:t>Marquage CE et Marques volontaires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fr-BE" b="0" dirty="0" smtClean="0"/>
              <a:t>La demande de réception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fr-BE" dirty="0" smtClean="0"/>
              <a:t>Contrôle documentaire par </a:t>
            </a:r>
            <a:r>
              <a:rPr lang="fr-BE" dirty="0" err="1" smtClean="0"/>
              <a:t>ir</a:t>
            </a:r>
            <a:r>
              <a:rPr lang="fr-BE" dirty="0" smtClean="0"/>
              <a:t> Michèle CUYPERS DGO1.63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fr-BE" b="0" dirty="0" smtClean="0"/>
              <a:t>Contrôle de fabrication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fr-BE" b="0" dirty="0" smtClean="0"/>
              <a:t>Contrôle organoleptique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fr-BE" b="0" dirty="0" smtClean="0"/>
              <a:t>Contrôles complémentaires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fr-BE" b="0" dirty="0" smtClean="0"/>
              <a:t>Prise en charge financière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fr-BE" b="0" dirty="0" smtClean="0"/>
              <a:t>Conclusions</a:t>
            </a:r>
            <a:endParaRPr lang="de-DE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cap="none" dirty="0" smtClean="0">
                <a:ea typeface="Geneva" pitchFamily="64" charset="-128"/>
              </a:rPr>
              <a:t>Réception technique préalable 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dirty="0" smtClean="0">
                <a:ea typeface="Geneva" pitchFamily="64" charset="-128"/>
              </a:rPr>
              <a:t>Annexe 1 = formulaire</a:t>
            </a:r>
          </a:p>
        </p:txBody>
      </p:sp>
      <p:sp>
        <p:nvSpPr>
          <p:cNvPr id="15362" name="Espace réservé de la date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2EC80507-31C4-4F38-88AB-9A56D6743072}" type="slidenum">
              <a:rPr lang="fr-FR"/>
              <a:pPr/>
              <a:t>3</a:t>
            </a:fld>
            <a:r>
              <a:rPr lang="fr-FR"/>
              <a:t>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4048" y="548680"/>
            <a:ext cx="3744416" cy="5368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725" y="539751"/>
            <a:ext cx="7920038" cy="512986"/>
          </a:xfrm>
        </p:spPr>
        <p:txBody>
          <a:bodyPr/>
          <a:lstStyle/>
          <a:p>
            <a:r>
              <a:rPr lang="fr-FR" cap="none" dirty="0" smtClean="0">
                <a:ea typeface="Geneva" pitchFamily="64" charset="-128"/>
              </a:rPr>
              <a:t>Réception technique préalable 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0725" y="1196752"/>
            <a:ext cx="7920038" cy="4562698"/>
          </a:xfrm>
        </p:spPr>
        <p:txBody>
          <a:bodyPr/>
          <a:lstStyle/>
          <a:p>
            <a:pPr marL="0" indent="0">
              <a:buNone/>
            </a:pPr>
            <a:r>
              <a:rPr lang="fr-FR" i="1" dirty="0" smtClean="0">
                <a:solidFill>
                  <a:srgbClr val="FF0000"/>
                </a:solidFill>
              </a:rPr>
              <a:t>Une demande de réception doit être introduite par l'adjudicataire pour chaque produit à réceptionner. Les demandes sont numérotées.</a:t>
            </a:r>
            <a:endParaRPr lang="de-DE" dirty="0" smtClean="0">
              <a:solidFill>
                <a:srgbClr val="FF0000"/>
              </a:solidFill>
            </a:endParaRPr>
          </a:p>
          <a:p>
            <a:endParaRPr lang="de-DE" dirty="0" smtClean="0"/>
          </a:p>
          <a:p>
            <a:r>
              <a:rPr lang="fr-FR" u="sng" dirty="0" smtClean="0"/>
              <a:t>Numéro et date de la demande</a:t>
            </a:r>
            <a:r>
              <a:rPr lang="fr-FR" dirty="0" smtClean="0"/>
              <a:t>:</a:t>
            </a:r>
            <a:endParaRPr lang="de-DE" dirty="0" smtClean="0"/>
          </a:p>
          <a:p>
            <a:pPr>
              <a:buNone/>
            </a:pPr>
            <a:r>
              <a:rPr lang="fr-FR" dirty="0" smtClean="0"/>
              <a:t>  </a:t>
            </a:r>
            <a:endParaRPr lang="de-DE" dirty="0" smtClean="0"/>
          </a:p>
          <a:p>
            <a:r>
              <a:rPr lang="fr-FR" u="sng" dirty="0" smtClean="0"/>
              <a:t>Objet du marché</a:t>
            </a:r>
            <a:r>
              <a:rPr lang="fr-FR" dirty="0" smtClean="0"/>
              <a:t>:</a:t>
            </a:r>
            <a:endParaRPr lang="de-DE" dirty="0" smtClean="0"/>
          </a:p>
          <a:p>
            <a:endParaRPr lang="de-DE" dirty="0" smtClean="0"/>
          </a:p>
          <a:p>
            <a:r>
              <a:rPr lang="fr-FR" u="sng" dirty="0" smtClean="0"/>
              <a:t>Numéro du cahier spécial des charges et version du CDR d'application</a:t>
            </a:r>
            <a:r>
              <a:rPr lang="fr-FR" dirty="0" smtClean="0"/>
              <a:t>:</a:t>
            </a:r>
            <a:endParaRPr lang="de-DE" dirty="0" smtClean="0"/>
          </a:p>
          <a:p>
            <a:endParaRPr lang="de-DE" dirty="0" smtClean="0"/>
          </a:p>
          <a:p>
            <a:r>
              <a:rPr lang="fr-FR" u="sng" dirty="0" smtClean="0"/>
              <a:t>Adjudicataire</a:t>
            </a:r>
            <a:r>
              <a:rPr lang="fr-FR" dirty="0" smtClean="0"/>
              <a:t>:</a:t>
            </a:r>
            <a:endParaRPr lang="de-DE" dirty="0" smtClean="0"/>
          </a:p>
          <a:p>
            <a:pPr>
              <a:buNone/>
            </a:pPr>
            <a:r>
              <a:rPr lang="fr-FR" dirty="0" smtClean="0"/>
              <a:t> </a:t>
            </a:r>
            <a:endParaRPr lang="de-DE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5112-BE83-4621-94A4-31BD35AF5742}" type="slidenum">
              <a:rPr lang="fr-FR" smtClean="0"/>
              <a:pPr/>
              <a:t>4</a:t>
            </a:fld>
            <a:r>
              <a:rPr lang="fr-FR" smtClean="0">
                <a:solidFill>
                  <a:schemeClr val="bg1"/>
                </a:solidFill>
              </a:rPr>
              <a:t> </a:t>
            </a:r>
            <a:endParaRPr lang="fr-FR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725" y="539751"/>
            <a:ext cx="7920038" cy="440978"/>
          </a:xfrm>
        </p:spPr>
        <p:txBody>
          <a:bodyPr/>
          <a:lstStyle/>
          <a:p>
            <a:r>
              <a:rPr lang="fr-FR" cap="none" dirty="0" smtClean="0">
                <a:ea typeface="Geneva" pitchFamily="64" charset="-128"/>
              </a:rPr>
              <a:t>Réception technique préalable 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0725" y="1268760"/>
            <a:ext cx="7920038" cy="4490690"/>
          </a:xfrm>
        </p:spPr>
        <p:txBody>
          <a:bodyPr/>
          <a:lstStyle/>
          <a:p>
            <a:r>
              <a:rPr lang="fr-FR" u="sng" dirty="0" smtClean="0"/>
              <a:t>Produit à réceptionner</a:t>
            </a:r>
            <a:r>
              <a:rPr lang="fr-FR" dirty="0" smtClean="0"/>
              <a:t>:</a:t>
            </a:r>
            <a:endParaRPr lang="de-DE" dirty="0" smtClean="0"/>
          </a:p>
          <a:p>
            <a:pPr lvl="0"/>
            <a:r>
              <a:rPr lang="fr-FR" dirty="0" smtClean="0"/>
              <a:t>Numéro du </a:t>
            </a:r>
            <a:r>
              <a:rPr lang="fr-FR" dirty="0" smtClean="0">
                <a:solidFill>
                  <a:srgbClr val="FF0000"/>
                </a:solidFill>
              </a:rPr>
              <a:t>poste du métré et code CPN </a:t>
            </a:r>
            <a:r>
              <a:rPr lang="fr-FR" dirty="0" smtClean="0"/>
              <a:t>du poste dans lequel intervient ce produit:</a:t>
            </a:r>
            <a:endParaRPr lang="de-DE" dirty="0" smtClean="0"/>
          </a:p>
          <a:p>
            <a:pPr>
              <a:buNone/>
            </a:pPr>
            <a:r>
              <a:rPr lang="fr-FR" dirty="0" smtClean="0"/>
              <a:t> </a:t>
            </a:r>
            <a:endParaRPr lang="de-DE" dirty="0" smtClean="0"/>
          </a:p>
          <a:p>
            <a:pPr lvl="0"/>
            <a:r>
              <a:rPr lang="fr-FR" dirty="0" smtClean="0"/>
              <a:t>Nature du produit:</a:t>
            </a:r>
            <a:endParaRPr lang="de-DE" dirty="0" smtClean="0"/>
          </a:p>
          <a:p>
            <a:pPr>
              <a:buNone/>
            </a:pPr>
            <a:r>
              <a:rPr lang="fr-FR" dirty="0" smtClean="0"/>
              <a:t>  </a:t>
            </a:r>
            <a:endParaRPr lang="de-DE" dirty="0" smtClean="0"/>
          </a:p>
          <a:p>
            <a:pPr lvl="0"/>
            <a:r>
              <a:rPr lang="fr-FR" dirty="0" smtClean="0"/>
              <a:t>Prescriptions du cahier spécial des charges, y compris référence au CCT Qualiroutes: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 lvl="0"/>
            <a:r>
              <a:rPr lang="fr-FR" dirty="0" smtClean="0"/>
              <a:t>Caractéristiques techniques du produit proposé:</a:t>
            </a:r>
            <a:endParaRPr lang="de-DE" dirty="0" smtClean="0"/>
          </a:p>
          <a:p>
            <a:pPr>
              <a:buNone/>
            </a:pPr>
            <a:r>
              <a:rPr lang="fr-FR" dirty="0" smtClean="0"/>
              <a:t> </a:t>
            </a:r>
            <a:endParaRPr lang="de-DE" dirty="0" smtClean="0"/>
          </a:p>
          <a:p>
            <a:pPr lvl="0"/>
            <a:r>
              <a:rPr lang="fr-FR" dirty="0" smtClean="0"/>
              <a:t>Quantités à réceptionner:</a:t>
            </a:r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5112-BE83-4621-94A4-31BD35AF5742}" type="slidenum">
              <a:rPr lang="fr-FR" smtClean="0"/>
              <a:pPr/>
              <a:t>5</a:t>
            </a:fld>
            <a:r>
              <a:rPr lang="fr-FR" smtClean="0">
                <a:solidFill>
                  <a:schemeClr val="bg1"/>
                </a:solidFill>
              </a:rPr>
              <a:t> </a:t>
            </a:r>
            <a:endParaRPr lang="fr-FR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725" y="539751"/>
            <a:ext cx="7920038" cy="440978"/>
          </a:xfrm>
        </p:spPr>
        <p:txBody>
          <a:bodyPr/>
          <a:lstStyle/>
          <a:p>
            <a:r>
              <a:rPr lang="fr-FR" cap="none" dirty="0" smtClean="0">
                <a:ea typeface="Geneva" pitchFamily="64" charset="-128"/>
              </a:rPr>
              <a:t>Réception technique préalable 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0725" y="1196752"/>
            <a:ext cx="7920038" cy="4562698"/>
          </a:xfrm>
        </p:spPr>
        <p:txBody>
          <a:bodyPr/>
          <a:lstStyle/>
          <a:p>
            <a:pPr lvl="0"/>
            <a:endParaRPr lang="fr-FR" dirty="0" smtClean="0"/>
          </a:p>
          <a:p>
            <a:pPr lvl="0"/>
            <a:endParaRPr lang="fr-FR" dirty="0" smtClean="0"/>
          </a:p>
          <a:p>
            <a:pPr lvl="0"/>
            <a:r>
              <a:rPr lang="fr-FR" dirty="0" smtClean="0"/>
              <a:t>Marquage CE: oui / non</a:t>
            </a:r>
            <a:endParaRPr lang="de-DE" dirty="0" smtClean="0"/>
          </a:p>
          <a:p>
            <a:r>
              <a:rPr lang="fr-FR" dirty="0" smtClean="0"/>
              <a:t>Si oui, la déclaration de performances (</a:t>
            </a:r>
            <a:r>
              <a:rPr lang="fr-FR" dirty="0" err="1" smtClean="0"/>
              <a:t>DoP</a:t>
            </a:r>
            <a:r>
              <a:rPr lang="fr-FR" dirty="0" smtClean="0"/>
              <a:t>) est annexée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 lvl="0"/>
            <a:r>
              <a:rPr lang="fr-FR" dirty="0" smtClean="0"/>
              <a:t>Certification volontaire: oui / non</a:t>
            </a:r>
            <a:endParaRPr lang="de-DE" dirty="0" smtClean="0"/>
          </a:p>
          <a:p>
            <a:r>
              <a:rPr lang="fr-FR" dirty="0" smtClean="0"/>
              <a:t>Si oui, le certificat de conformité et le dossier technique permettant d’évaluer la pertinence de la certification sont annexés.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5112-BE83-4621-94A4-31BD35AF5742}" type="slidenum">
              <a:rPr lang="fr-FR" smtClean="0"/>
              <a:pPr/>
              <a:t>6</a:t>
            </a:fld>
            <a:r>
              <a:rPr lang="fr-FR" smtClean="0">
                <a:solidFill>
                  <a:schemeClr val="bg1"/>
                </a:solidFill>
              </a:rPr>
              <a:t> </a:t>
            </a:r>
            <a:endParaRPr lang="fr-FR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725" y="539751"/>
            <a:ext cx="7920038" cy="440978"/>
          </a:xfrm>
        </p:spPr>
        <p:txBody>
          <a:bodyPr/>
          <a:lstStyle/>
          <a:p>
            <a:r>
              <a:rPr lang="fr-FR" cap="none" dirty="0" smtClean="0">
                <a:ea typeface="Geneva" pitchFamily="64" charset="-128"/>
              </a:rPr>
              <a:t>Réception technique préalable 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908720"/>
            <a:ext cx="7920038" cy="4562698"/>
          </a:xfrm>
        </p:spPr>
        <p:txBody>
          <a:bodyPr/>
          <a:lstStyle/>
          <a:p>
            <a:pPr lvl="0"/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Marquage CE: oui / non </a:t>
            </a:r>
            <a:endParaRPr lang="fr-BE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Si oui, sont annexés </a:t>
            </a:r>
            <a:endParaRPr lang="fr-BE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la déclaration de performances (</a:t>
            </a:r>
            <a:r>
              <a:rPr lang="fr-FR" dirty="0" err="1" smtClean="0">
                <a:solidFill>
                  <a:schemeClr val="accent3">
                    <a:lumMod val="50000"/>
                  </a:schemeClr>
                </a:solidFill>
              </a:rPr>
              <a:t>DoP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endParaRPr lang="fr-BE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BE" dirty="0" smtClean="0">
                <a:solidFill>
                  <a:schemeClr val="accent3">
                    <a:lumMod val="50000"/>
                  </a:schemeClr>
                </a:solidFill>
              </a:rPr>
              <a:t>le certificat de suivi émis par l’organisme notifié (sauf EVCP de niveau 3 et 4)</a:t>
            </a:r>
          </a:p>
          <a:p>
            <a:r>
              <a:rPr lang="fr-BE" dirty="0" smtClean="0">
                <a:solidFill>
                  <a:schemeClr val="accent3">
                    <a:lumMod val="50000"/>
                  </a:schemeClr>
                </a:solidFill>
              </a:rPr>
              <a:t>le cas échéant, le texte complet de l’évaluation technique européenne (anciennement agrément technique européen)</a:t>
            </a:r>
          </a:p>
          <a:p>
            <a:pPr>
              <a:buNone/>
            </a:pPr>
            <a:endParaRPr lang="de-DE" dirty="0" smtClean="0"/>
          </a:p>
          <a:p>
            <a:pPr lvl="0"/>
            <a:r>
              <a:rPr lang="fr-FR" dirty="0" smtClean="0"/>
              <a:t>Certification volontaire: oui / non</a:t>
            </a:r>
            <a:endParaRPr lang="de-DE" dirty="0" smtClean="0"/>
          </a:p>
          <a:p>
            <a:r>
              <a:rPr lang="fr-FR" dirty="0" smtClean="0"/>
              <a:t>Si oui, le certificat de conformité et le dossier technique permettant d’évaluer la pertinence de la certification sont annexés.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endParaRPr lang="de-D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5112-BE83-4621-94A4-31BD35AF5742}" type="slidenum">
              <a:rPr lang="fr-FR" smtClean="0"/>
              <a:pPr/>
              <a:t>7</a:t>
            </a:fld>
            <a:r>
              <a:rPr lang="fr-FR" smtClean="0">
                <a:solidFill>
                  <a:schemeClr val="bg1"/>
                </a:solidFill>
              </a:rPr>
              <a:t> </a:t>
            </a:r>
            <a:endParaRPr lang="fr-FR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725" y="539751"/>
            <a:ext cx="7920038" cy="440978"/>
          </a:xfrm>
        </p:spPr>
        <p:txBody>
          <a:bodyPr/>
          <a:lstStyle/>
          <a:p>
            <a:r>
              <a:rPr lang="fr-FR" cap="none" dirty="0" smtClean="0">
                <a:ea typeface="Geneva" pitchFamily="64" charset="-128"/>
              </a:rPr>
              <a:t>Réception technique préalable 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0725" y="1196752"/>
            <a:ext cx="7920038" cy="4562698"/>
          </a:xfrm>
        </p:spPr>
        <p:txBody>
          <a:bodyPr/>
          <a:lstStyle/>
          <a:p>
            <a:pPr lvl="0"/>
            <a:r>
              <a:rPr lang="fr-FR" dirty="0" smtClean="0"/>
              <a:t>Marquage CE: oui / non</a:t>
            </a:r>
            <a:endParaRPr lang="de-DE" dirty="0" smtClean="0"/>
          </a:p>
          <a:p>
            <a:r>
              <a:rPr lang="fr-FR" dirty="0" smtClean="0"/>
              <a:t>Si oui, la déclaration de performances (</a:t>
            </a:r>
            <a:r>
              <a:rPr lang="fr-FR" dirty="0" err="1" smtClean="0"/>
              <a:t>DoP</a:t>
            </a:r>
            <a:r>
              <a:rPr lang="fr-FR" dirty="0" smtClean="0"/>
              <a:t>) est annexée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 lvl="0"/>
            <a:r>
              <a:rPr lang="fr-FR" dirty="0" smtClean="0"/>
              <a:t>Certification volontaire: oui / non</a:t>
            </a:r>
            <a:endParaRPr lang="de-DE" dirty="0" smtClean="0"/>
          </a:p>
          <a:p>
            <a:r>
              <a:rPr lang="fr-FR" dirty="0" smtClean="0"/>
              <a:t>Si oui, le certificat de conformité et le dossier technique permettant d’évaluer la pertinence de la certification sont annexés.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 lvl="0"/>
            <a:r>
              <a:rPr lang="fr-FR" dirty="0" smtClean="0"/>
              <a:t>Date présumée à laquelle le produit doit être mis en œuvre sur le chantier (suivant planning):</a:t>
            </a:r>
            <a:endParaRPr lang="de-DE" dirty="0" smtClean="0"/>
          </a:p>
          <a:p>
            <a:r>
              <a:rPr lang="fr-FR" u="sng" dirty="0" smtClean="0"/>
              <a:t>Coordonnées du fournisseur</a:t>
            </a:r>
            <a:r>
              <a:rPr lang="fr-FR" dirty="0" smtClean="0"/>
              <a:t>:</a:t>
            </a:r>
            <a:endParaRPr lang="de-DE" dirty="0" smtClean="0"/>
          </a:p>
          <a:p>
            <a:r>
              <a:rPr lang="fr-FR" u="sng" dirty="0" smtClean="0"/>
              <a:t>Lieu où la réception est à effectuer (usine, chantier…)</a:t>
            </a:r>
            <a:r>
              <a:rPr lang="fr-FR" dirty="0" smtClean="0"/>
              <a:t>: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r>
              <a:rPr lang="fr-FR" u="sng" dirty="0" smtClean="0">
                <a:solidFill>
                  <a:srgbClr val="FF0000"/>
                </a:solidFill>
              </a:rPr>
              <a:t>Date</a:t>
            </a:r>
            <a:r>
              <a:rPr lang="fr-FR" u="sng" dirty="0" smtClean="0"/>
              <a:t> à partir de laquelle la réception peut être effectuée</a:t>
            </a:r>
            <a:r>
              <a:rPr lang="fr-FR" dirty="0" smtClean="0"/>
              <a:t>: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5112-BE83-4621-94A4-31BD35AF5742}" type="slidenum">
              <a:rPr lang="fr-FR" smtClean="0"/>
              <a:pPr/>
              <a:t>8</a:t>
            </a:fld>
            <a:r>
              <a:rPr lang="fr-FR" smtClean="0">
                <a:solidFill>
                  <a:schemeClr val="bg1"/>
                </a:solidFill>
              </a:rPr>
              <a:t> </a:t>
            </a:r>
            <a:endParaRPr lang="fr-FR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Respect délais – Art. 42 RGE et ART.81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0725" y="908720"/>
            <a:ext cx="7920038" cy="4850730"/>
          </a:xfrm>
        </p:spPr>
        <p:txBody>
          <a:bodyPr/>
          <a:lstStyle/>
          <a:p>
            <a:r>
              <a:rPr lang="fr-BE" dirty="0" smtClean="0"/>
              <a:t>Délais contractuels </a:t>
            </a:r>
            <a:r>
              <a:rPr lang="fr-BE" sz="1200" dirty="0" smtClean="0"/>
              <a:t>dont le pouvoir adjudicateur dispose pour notifier sa décision, à compter du jour où la demande de réception lui parvient </a:t>
            </a:r>
            <a:r>
              <a:rPr lang="fr-BE" dirty="0" smtClean="0"/>
              <a:t>:</a:t>
            </a:r>
          </a:p>
          <a:p>
            <a:pPr lvl="1"/>
            <a:r>
              <a:rPr lang="fr-BE" dirty="0" smtClean="0"/>
              <a:t>30 jours</a:t>
            </a:r>
          </a:p>
          <a:p>
            <a:pPr lvl="1"/>
            <a:r>
              <a:rPr lang="fr-BE" dirty="0" smtClean="0"/>
              <a:t>60 jours (si essais à prévoir)</a:t>
            </a:r>
          </a:p>
          <a:p>
            <a:endParaRPr lang="de-DE" sz="800" dirty="0" smtClean="0"/>
          </a:p>
          <a:p>
            <a:r>
              <a:rPr lang="fr-BE" dirty="0" smtClean="0"/>
              <a:t>Date </a:t>
            </a:r>
            <a:r>
              <a:rPr lang="fr-BE" dirty="0" smtClean="0">
                <a:solidFill>
                  <a:srgbClr val="FF0000"/>
                </a:solidFill>
              </a:rPr>
              <a:t>de demande </a:t>
            </a:r>
          </a:p>
          <a:p>
            <a:r>
              <a:rPr lang="fr-BE" dirty="0" smtClean="0"/>
              <a:t>Date à partir de laquelle le produit est en état de RTP</a:t>
            </a:r>
          </a:p>
          <a:p>
            <a:pPr lvl="1"/>
            <a:r>
              <a:rPr lang="fr-BE" dirty="0" smtClean="0"/>
              <a:t>fabriqué et mis à disposition</a:t>
            </a:r>
          </a:p>
          <a:p>
            <a:pPr lvl="1"/>
            <a:r>
              <a:rPr lang="fr-BE" dirty="0" smtClean="0"/>
              <a:t>prêt pour la fabrication </a:t>
            </a:r>
            <a:br>
              <a:rPr lang="fr-BE" dirty="0" smtClean="0"/>
            </a:br>
            <a:r>
              <a:rPr lang="fr-BE" dirty="0" smtClean="0"/>
              <a:t>(dossier technique </a:t>
            </a:r>
            <a:r>
              <a:rPr lang="fr-BE" u="sng" dirty="0" smtClean="0"/>
              <a:t>complet</a:t>
            </a:r>
            <a:r>
              <a:rPr lang="fr-BE" dirty="0" smtClean="0"/>
              <a:t> à disposition, le cas échéant y compris plans de fabrication, …)</a:t>
            </a:r>
          </a:p>
          <a:p>
            <a:pPr lvl="1"/>
            <a:endParaRPr lang="fr-BE" dirty="0" smtClean="0"/>
          </a:p>
          <a:p>
            <a:pPr lvl="1">
              <a:buNone/>
            </a:pPr>
            <a:r>
              <a:rPr lang="fr-BE" dirty="0" smtClean="0">
                <a:sym typeface="Wingdings" pitchFamily="2" charset="2"/>
              </a:rPr>
              <a:t> </a:t>
            </a:r>
            <a:r>
              <a:rPr lang="fr-BE" dirty="0" smtClean="0"/>
              <a:t>à dénoncer si la demande est introduite alors que le produit n’est pas prêt</a:t>
            </a:r>
          </a:p>
          <a:p>
            <a:pPr lvl="1"/>
            <a:endParaRPr lang="fr-BE" dirty="0" smtClean="0"/>
          </a:p>
          <a:p>
            <a:pPr>
              <a:buNone/>
            </a:pPr>
            <a:endParaRPr lang="fr-BE" sz="8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5112-BE83-4621-94A4-31BD35AF5742}" type="slidenum">
              <a:rPr lang="fr-FR" smtClean="0"/>
              <a:pPr/>
              <a:t>9</a:t>
            </a:fld>
            <a:r>
              <a:rPr lang="fr-FR" smtClean="0">
                <a:solidFill>
                  <a:schemeClr val="bg1"/>
                </a:solidFill>
              </a:rPr>
              <a:t> </a:t>
            </a:r>
            <a:endParaRPr lang="fr-FR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Nouvelle pré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8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84" charset="0"/>
          </a:defRPr>
        </a:defPPr>
      </a:lstStyle>
    </a:lnDef>
  </a:objectDefaults>
  <a:extraClrSchemeLst>
    <a:extraClrScheme>
      <a:clrScheme name="Nouvelle présentation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724</Words>
  <Application>Microsoft Office PowerPoint</Application>
  <PresentationFormat>Affichage à l'écran (4:3)</PresentationFormat>
  <Paragraphs>239</Paragraphs>
  <Slides>20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Nouvelle présentation</vt:lpstr>
      <vt:lpstr>Diapositive 1</vt:lpstr>
      <vt:lpstr>Programme</vt:lpstr>
      <vt:lpstr>Réception technique préalable </vt:lpstr>
      <vt:lpstr>Réception technique préalable </vt:lpstr>
      <vt:lpstr>Réception technique préalable </vt:lpstr>
      <vt:lpstr>Réception technique préalable </vt:lpstr>
      <vt:lpstr>Réception technique préalable </vt:lpstr>
      <vt:lpstr>Réception technique préalable </vt:lpstr>
      <vt:lpstr>Respect délais – Art. 42 RGE et ART.81</vt:lpstr>
      <vt:lpstr>Respect délais – Art. 42 RGE et ART.81</vt:lpstr>
      <vt:lpstr>Quels sont les produits qui font l’objet de RTP ?  </vt:lpstr>
      <vt:lpstr>Quels sont les produits qui font l’objet de RTP ?</vt:lpstr>
      <vt:lpstr>Quels sont les produits qui font l’objet de RTP ?  </vt:lpstr>
      <vt:lpstr>Quels sont les critères applicables ?   </vt:lpstr>
      <vt:lpstr>Quels sont les critères applicables ?   </vt:lpstr>
      <vt:lpstr>Quels sont les critères applicables ? </vt:lpstr>
      <vt:lpstr>« bon » produit = « bon » résultat ?</vt:lpstr>
      <vt:lpstr>Quels sont les processus qui font l’objet de RTP ? D’une Approbation préalable ?</vt:lpstr>
      <vt:lpstr>Diapositive 19</vt:lpstr>
      <vt:lpstr>Programme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>3620</cp:lastModifiedBy>
  <cp:revision>73</cp:revision>
  <cp:lastPrinted>1904-01-01T00:00:00Z</cp:lastPrinted>
  <dcterms:created xsi:type="dcterms:W3CDTF">2010-07-12T12:16:31Z</dcterms:created>
  <dcterms:modified xsi:type="dcterms:W3CDTF">2015-06-01T14:25:15Z</dcterms:modified>
</cp:coreProperties>
</file>