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73" r:id="rId3"/>
    <p:sldId id="286" r:id="rId4"/>
    <p:sldId id="274" r:id="rId5"/>
    <p:sldId id="275" r:id="rId6"/>
    <p:sldId id="276" r:id="rId7"/>
    <p:sldId id="277" r:id="rId8"/>
    <p:sldId id="278" r:id="rId9"/>
    <p:sldId id="279" r:id="rId10"/>
    <p:sldId id="280" r:id="rId11"/>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9E913-6415-41A6-B2F8-8F7B4576188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D69CC89D-7FC0-4925-A55D-DDC014BF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F4D9F0F8-2597-467A-90AB-41CE2B458493}"/>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5" name="Espace réservé du pied de page 4">
            <a:extLst>
              <a:ext uri="{FF2B5EF4-FFF2-40B4-BE49-F238E27FC236}">
                <a16:creationId xmlns:a16="http://schemas.microsoft.com/office/drawing/2014/main" id="{E6E7355C-AE74-4976-B3C5-F0C42F43E988}"/>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C6E9A734-3326-49D7-877D-628FBCE71407}"/>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25699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392B6B-691F-4EFA-8F58-A228056847BF}"/>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E1C5811-45CB-4F16-9659-0D726F4C834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674C28A6-36A3-4D2D-A6C5-46F4D2E81655}"/>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5" name="Espace réservé du pied de page 4">
            <a:extLst>
              <a:ext uri="{FF2B5EF4-FFF2-40B4-BE49-F238E27FC236}">
                <a16:creationId xmlns:a16="http://schemas.microsoft.com/office/drawing/2014/main" id="{880B2649-1C19-45E1-9949-493F25CDB66B}"/>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9AAA1B45-660B-4CF0-8E80-32A439B14844}"/>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6606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29B2FA9-1C7F-4C90-B346-9F99A84FA08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3DD1D44F-4C61-4C88-BB8F-758F2959633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260A032-B29D-4D69-B619-8E873AE601B1}"/>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5" name="Espace réservé du pied de page 4">
            <a:extLst>
              <a:ext uri="{FF2B5EF4-FFF2-40B4-BE49-F238E27FC236}">
                <a16:creationId xmlns:a16="http://schemas.microsoft.com/office/drawing/2014/main" id="{7744658F-2DDC-4D6D-83D0-D72BEB3AC3F9}"/>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FE21CC3E-C818-4073-946B-74500703873E}"/>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400204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9609A7-3CB1-419A-9030-E8769A9FE858}"/>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770C250-62E5-4765-9A3D-0F230C0F142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AAF8DA7-434D-4D75-A699-40F139F72939}"/>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5" name="Espace réservé du pied de page 4">
            <a:extLst>
              <a:ext uri="{FF2B5EF4-FFF2-40B4-BE49-F238E27FC236}">
                <a16:creationId xmlns:a16="http://schemas.microsoft.com/office/drawing/2014/main" id="{C42E4BFC-3923-491D-AB59-9F2275C3EEE4}"/>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CA208E51-9DF2-43A1-A81D-8A2F72A604FB}"/>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53978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040893-EA8D-4617-99F0-1C158782048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BA0C613C-E529-4F10-A488-ECCD0590E2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ADFBF0A-5F6B-4307-87BD-F746932DD015}"/>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5" name="Espace réservé du pied de page 4">
            <a:extLst>
              <a:ext uri="{FF2B5EF4-FFF2-40B4-BE49-F238E27FC236}">
                <a16:creationId xmlns:a16="http://schemas.microsoft.com/office/drawing/2014/main" id="{B4FE1065-9D34-4CB9-9A55-3BCAD99CC624}"/>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ED2EE7CF-E81E-40A5-A2BE-6C20F05A7A91}"/>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61845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E83C11-65F0-433A-B04A-67E53ECC421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BE61771B-F5A1-45D0-81DB-AA4C85A925F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29FEF59B-22F9-47D8-9846-A27AA90B700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171EE660-84E3-427B-A44A-BE0C6E4D2911}"/>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6" name="Espace réservé du pied de page 5">
            <a:extLst>
              <a:ext uri="{FF2B5EF4-FFF2-40B4-BE49-F238E27FC236}">
                <a16:creationId xmlns:a16="http://schemas.microsoft.com/office/drawing/2014/main" id="{86DD72F7-8EDC-4593-87FD-8A87DE069574}"/>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3F2EB639-4AD9-4644-A24C-4E8C423989A3}"/>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251009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67D971-7A2F-41B8-9BA3-AF57D028C9CE}"/>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4132643-7231-49A9-833E-E66F957A41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5249EBC-F043-4D10-965D-FAE10D0367B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0031657C-979D-4431-9CEC-455B6912FF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8C52743-4A7B-4E74-9553-EC52BEF2AB1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62AA75B6-8B0E-4A8C-B6D9-930C0E57FF3F}"/>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8" name="Espace réservé du pied de page 7">
            <a:extLst>
              <a:ext uri="{FF2B5EF4-FFF2-40B4-BE49-F238E27FC236}">
                <a16:creationId xmlns:a16="http://schemas.microsoft.com/office/drawing/2014/main" id="{9D0C9252-7E39-41DB-99C1-8DC78A02DB43}"/>
              </a:ext>
            </a:extLst>
          </p:cNvPr>
          <p:cNvSpPr>
            <a:spLocks noGrp="1"/>
          </p:cNvSpPr>
          <p:nvPr>
            <p:ph type="ftr" sz="quarter" idx="11"/>
          </p:nvPr>
        </p:nvSpPr>
        <p:spPr/>
        <p:txBody>
          <a:bodyPr/>
          <a:lstStyle/>
          <a:p>
            <a:endParaRPr lang="fr-BE" dirty="0"/>
          </a:p>
        </p:txBody>
      </p:sp>
      <p:sp>
        <p:nvSpPr>
          <p:cNvPr id="9" name="Espace réservé du numéro de diapositive 8">
            <a:extLst>
              <a:ext uri="{FF2B5EF4-FFF2-40B4-BE49-F238E27FC236}">
                <a16:creationId xmlns:a16="http://schemas.microsoft.com/office/drawing/2014/main" id="{2C8C3FD4-A72B-4A67-9560-507FB5B781DE}"/>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217468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BAE079-6493-458F-BA34-BCCD00623009}"/>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7930A615-C026-4B69-A24A-D09BF5482C93}"/>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4" name="Espace réservé du pied de page 3">
            <a:extLst>
              <a:ext uri="{FF2B5EF4-FFF2-40B4-BE49-F238E27FC236}">
                <a16:creationId xmlns:a16="http://schemas.microsoft.com/office/drawing/2014/main" id="{89AB18F8-D736-4E51-A262-9621B594BF5C}"/>
              </a:ext>
            </a:extLst>
          </p:cNvPr>
          <p:cNvSpPr>
            <a:spLocks noGrp="1"/>
          </p:cNvSpPr>
          <p:nvPr>
            <p:ph type="ftr" sz="quarter" idx="11"/>
          </p:nvPr>
        </p:nvSpPr>
        <p:spPr/>
        <p:txBody>
          <a:bodyPr/>
          <a:lstStyle/>
          <a:p>
            <a:endParaRPr lang="fr-BE" dirty="0"/>
          </a:p>
        </p:txBody>
      </p:sp>
      <p:sp>
        <p:nvSpPr>
          <p:cNvPr id="5" name="Espace réservé du numéro de diapositive 4">
            <a:extLst>
              <a:ext uri="{FF2B5EF4-FFF2-40B4-BE49-F238E27FC236}">
                <a16:creationId xmlns:a16="http://schemas.microsoft.com/office/drawing/2014/main" id="{95BEA3D5-58CF-4AB2-A02F-4C8F65CD557D}"/>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2898890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8AD0ADA-70B3-4EFC-A542-8E061E39A48F}"/>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3" name="Espace réservé du pied de page 2">
            <a:extLst>
              <a:ext uri="{FF2B5EF4-FFF2-40B4-BE49-F238E27FC236}">
                <a16:creationId xmlns:a16="http://schemas.microsoft.com/office/drawing/2014/main" id="{7B4BC4AD-0BC6-4E25-87FE-11FE78C564F7}"/>
              </a:ext>
            </a:extLst>
          </p:cNvPr>
          <p:cNvSpPr>
            <a:spLocks noGrp="1"/>
          </p:cNvSpPr>
          <p:nvPr>
            <p:ph type="ftr" sz="quarter" idx="1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4F03D86F-9207-488E-B44C-F9694D40E88C}"/>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1883160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3DE2C3-AEF8-40A8-8A88-5E6164DC277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72072D59-A397-4811-9AB7-04D23DB373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60F9FA4B-D742-426C-9FE2-8678C73D18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69733E-661B-4034-89A8-FC7B92BE1E0F}"/>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6" name="Espace réservé du pied de page 5">
            <a:extLst>
              <a:ext uri="{FF2B5EF4-FFF2-40B4-BE49-F238E27FC236}">
                <a16:creationId xmlns:a16="http://schemas.microsoft.com/office/drawing/2014/main" id="{477CE03A-4A9C-4EDD-A7C3-E391E2E44E85}"/>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50BA8125-77B1-41C3-8E07-0F4A2541E3A9}"/>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103434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322DFB-F3ED-4DFD-B4B9-6F61165788C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3B65E5A9-895E-449C-880A-D0AF3DEF49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a:extLst>
              <a:ext uri="{FF2B5EF4-FFF2-40B4-BE49-F238E27FC236}">
                <a16:creationId xmlns:a16="http://schemas.microsoft.com/office/drawing/2014/main" id="{DB0401C2-D8D8-4FB0-B5DB-5C6BB71DEA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107AB2E-FF29-4057-B6D0-CA144962B591}"/>
              </a:ext>
            </a:extLst>
          </p:cNvPr>
          <p:cNvSpPr>
            <a:spLocks noGrp="1"/>
          </p:cNvSpPr>
          <p:nvPr>
            <p:ph type="dt" sz="half" idx="10"/>
          </p:nvPr>
        </p:nvSpPr>
        <p:spPr/>
        <p:txBody>
          <a:bodyPr/>
          <a:lstStyle/>
          <a:p>
            <a:fld id="{50BC15E9-0537-4D8B-9958-3E2FFED03D24}" type="datetimeFigureOut">
              <a:rPr lang="fr-BE" smtClean="0"/>
              <a:t>12/04/2022</a:t>
            </a:fld>
            <a:endParaRPr lang="fr-BE" dirty="0"/>
          </a:p>
        </p:txBody>
      </p:sp>
      <p:sp>
        <p:nvSpPr>
          <p:cNvPr id="6" name="Espace réservé du pied de page 5">
            <a:extLst>
              <a:ext uri="{FF2B5EF4-FFF2-40B4-BE49-F238E27FC236}">
                <a16:creationId xmlns:a16="http://schemas.microsoft.com/office/drawing/2014/main" id="{BDF3BCED-5890-460F-83FB-3A9AF517642A}"/>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F927ADD5-D1CD-490D-8D2E-8928D083A955}"/>
              </a:ext>
            </a:extLst>
          </p:cNvPr>
          <p:cNvSpPr>
            <a:spLocks noGrp="1"/>
          </p:cNvSpPr>
          <p:nvPr>
            <p:ph type="sldNum" sz="quarter" idx="12"/>
          </p:nvPr>
        </p:nvSpPr>
        <p:spPr/>
        <p:txBody>
          <a:bodyPr/>
          <a:lstStyle/>
          <a:p>
            <a:fld id="{6F22179B-6252-409C-BE9A-3D4C5181180D}" type="slidenum">
              <a:rPr lang="fr-BE" smtClean="0"/>
              <a:t>‹N°›</a:t>
            </a:fld>
            <a:endParaRPr lang="fr-BE" dirty="0"/>
          </a:p>
        </p:txBody>
      </p:sp>
    </p:spTree>
    <p:extLst>
      <p:ext uri="{BB962C8B-B14F-4D97-AF65-F5344CB8AC3E}">
        <p14:creationId xmlns:p14="http://schemas.microsoft.com/office/powerpoint/2010/main" val="242854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DB4CDB1-ED8A-465E-8416-F17201B90F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6731E99F-D1F8-495F-BE20-49D8D51CE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E843BF3-4D1C-4A22-854A-15458FE752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C15E9-0537-4D8B-9958-3E2FFED03D24}" type="datetimeFigureOut">
              <a:rPr lang="fr-BE" smtClean="0"/>
              <a:t>12/04/2022</a:t>
            </a:fld>
            <a:endParaRPr lang="fr-BE" dirty="0"/>
          </a:p>
        </p:txBody>
      </p:sp>
      <p:sp>
        <p:nvSpPr>
          <p:cNvPr id="5" name="Espace réservé du pied de page 4">
            <a:extLst>
              <a:ext uri="{FF2B5EF4-FFF2-40B4-BE49-F238E27FC236}">
                <a16:creationId xmlns:a16="http://schemas.microsoft.com/office/drawing/2014/main" id="{55B5C6F3-F379-457A-9B6E-8BA75BFD6B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a:extLst>
              <a:ext uri="{FF2B5EF4-FFF2-40B4-BE49-F238E27FC236}">
                <a16:creationId xmlns:a16="http://schemas.microsoft.com/office/drawing/2014/main" id="{865B0BB9-0ED1-465C-828C-1549CCA1D0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2179B-6252-409C-BE9A-3D4C5181180D}" type="slidenum">
              <a:rPr lang="fr-BE" smtClean="0"/>
              <a:t>‹N°›</a:t>
            </a:fld>
            <a:endParaRPr lang="fr-BE" dirty="0"/>
          </a:p>
        </p:txBody>
      </p:sp>
    </p:spTree>
    <p:extLst>
      <p:ext uri="{BB962C8B-B14F-4D97-AF65-F5344CB8AC3E}">
        <p14:creationId xmlns:p14="http://schemas.microsoft.com/office/powerpoint/2010/main" val="1276681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qc.spw.wallonie.be/fr/qualiroutes/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DFC947-746F-4361-BF66-FC8B8FE474C1}"/>
              </a:ext>
            </a:extLst>
          </p:cNvPr>
          <p:cNvSpPr>
            <a:spLocks noGrp="1"/>
          </p:cNvSpPr>
          <p:nvPr>
            <p:ph type="title"/>
          </p:nvPr>
        </p:nvSpPr>
        <p:spPr>
          <a:xfrm>
            <a:off x="838200" y="681037"/>
            <a:ext cx="10515600" cy="1626228"/>
          </a:xfrm>
          <a:ln w="19050">
            <a:solidFill>
              <a:srgbClr val="00B050"/>
            </a:solidFill>
          </a:ln>
        </p:spPr>
        <p:txBody>
          <a:bodyPr>
            <a:noAutofit/>
          </a:bodyPr>
          <a:lstStyle/>
          <a:p>
            <a:pPr algn="ctr"/>
            <a:r>
              <a:rPr lang="fr-BE" altLang="fr-FR" sz="4800" b="1" dirty="0">
                <a:solidFill>
                  <a:srgbClr val="00B050"/>
                </a:solidFill>
                <a:latin typeface="Arial" panose="020B0604020202020204" pitchFamily="34" charset="0"/>
                <a:cs typeface="Arial" panose="020B0604020202020204" pitchFamily="34" charset="0"/>
              </a:rPr>
              <a:t>Réception technique préalable </a:t>
            </a:r>
            <a:br>
              <a:rPr lang="fr-BE" altLang="fr-FR" sz="4800" b="1" dirty="0">
                <a:solidFill>
                  <a:srgbClr val="00B050"/>
                </a:solidFill>
                <a:latin typeface="Arial" panose="020B0604020202020204" pitchFamily="34" charset="0"/>
                <a:cs typeface="Arial" panose="020B0604020202020204" pitchFamily="34" charset="0"/>
              </a:rPr>
            </a:br>
            <a:r>
              <a:rPr lang="fr-BE" altLang="fr-FR" sz="4800" b="1" dirty="0">
                <a:solidFill>
                  <a:srgbClr val="00B050"/>
                </a:solidFill>
                <a:latin typeface="Arial" panose="020B0604020202020204" pitchFamily="34" charset="0"/>
                <a:cs typeface="Arial" panose="020B0604020202020204" pitchFamily="34" charset="0"/>
              </a:rPr>
              <a:t>et certification volontaire</a:t>
            </a:r>
            <a:endParaRPr lang="fr-BE" sz="4800" dirty="0">
              <a:solidFill>
                <a:srgbClr val="00B050"/>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14CC9115-4552-46FD-965F-85747EB62900}"/>
              </a:ext>
            </a:extLst>
          </p:cNvPr>
          <p:cNvSpPr>
            <a:spLocks noGrp="1"/>
          </p:cNvSpPr>
          <p:nvPr>
            <p:ph idx="1"/>
          </p:nvPr>
        </p:nvSpPr>
        <p:spPr>
          <a:xfrm>
            <a:off x="838200" y="2615609"/>
            <a:ext cx="10515600" cy="3561354"/>
          </a:xfrm>
        </p:spPr>
        <p:txBody>
          <a:bodyPr>
            <a:normAutofit fontScale="92500" lnSpcReduction="10000"/>
          </a:bodyPr>
          <a:lstStyle/>
          <a:p>
            <a:pPr marL="360000" marR="0" lvl="0" indent="0" defTabSz="914400" rtl="0" eaLnBrk="0" fontAlgn="base" latinLnBrk="0" hangingPunct="0">
              <a:lnSpc>
                <a:spcPct val="100000"/>
              </a:lnSpc>
              <a:spcBef>
                <a:spcPct val="20000"/>
              </a:spcBef>
              <a:spcAft>
                <a:spcPct val="0"/>
              </a:spcAft>
              <a:buClrTx/>
              <a:buSzTx/>
              <a:buFont typeface="+mj-lt"/>
              <a:buAutoNum type="arabicPeriod"/>
              <a:tabLst/>
              <a:defRPr/>
            </a:pPr>
            <a:r>
              <a:rPr lang="fr-BE" b="1" kern="0" dirty="0">
                <a:solidFill>
                  <a:srgbClr val="0070C0"/>
                </a:solidFill>
                <a:latin typeface="Arial" pitchFamily="34" charset="0"/>
                <a:cs typeface="Arial" pitchFamily="34" charset="0"/>
              </a:rPr>
              <a:t> Règles de base</a:t>
            </a:r>
          </a:p>
          <a:p>
            <a:pPr marL="360000" marR="0" lvl="0" indent="0" defTabSz="914400" rtl="0" eaLnBrk="0" fontAlgn="base" latinLnBrk="0" hangingPunct="0">
              <a:lnSpc>
                <a:spcPct val="100000"/>
              </a:lnSpc>
              <a:spcBef>
                <a:spcPct val="20000"/>
              </a:spcBef>
              <a:spcAft>
                <a:spcPct val="0"/>
              </a:spcAft>
              <a:buClrTx/>
              <a:buSzTx/>
              <a:buFont typeface="+mj-lt"/>
              <a:buAutoNum type="arabicPeriod"/>
              <a:tabLst/>
              <a:defRPr/>
            </a:pPr>
            <a:r>
              <a:rPr lang="fr-BE" b="1" kern="0" dirty="0">
                <a:solidFill>
                  <a:srgbClr val="0070C0"/>
                </a:solidFill>
                <a:latin typeface="Arial" pitchFamily="34" charset="0"/>
                <a:cs typeface="Arial" pitchFamily="34" charset="0"/>
              </a:rPr>
              <a:t> Certifications</a:t>
            </a:r>
            <a:r>
              <a:rPr kumimoji="0" lang="fr-BE" sz="2800" b="1" i="0" u="none" strike="noStrike" kern="0" cap="none" spc="0" normalizeH="0" baseline="0" noProof="0" dirty="0">
                <a:ln>
                  <a:noFill/>
                </a:ln>
                <a:solidFill>
                  <a:srgbClr val="0070C0"/>
                </a:solidFill>
                <a:effectLst/>
                <a:uLnTx/>
                <a:uFillTx/>
                <a:latin typeface="Arial" pitchFamily="34" charset="0"/>
                <a:ea typeface="+mn-ea"/>
                <a:cs typeface="Arial" pitchFamily="34" charset="0"/>
              </a:rPr>
              <a:t> valorisées par le CCT Qualiroutes</a:t>
            </a:r>
            <a:endParaRPr kumimoji="0" lang="fr-BE" sz="2000" b="1" i="0" u="none" strike="noStrike" kern="0" cap="none" spc="0" normalizeH="0" baseline="0" noProof="0" dirty="0">
              <a:ln>
                <a:noFill/>
              </a:ln>
              <a:solidFill>
                <a:srgbClr val="0070C0"/>
              </a:solidFill>
              <a:effectLst/>
              <a:uLnTx/>
              <a:uFillTx/>
              <a:latin typeface="Arial" pitchFamily="34" charset="0"/>
              <a:ea typeface="+mn-ea"/>
              <a:cs typeface="Arial" pitchFamily="34" charset="0"/>
            </a:endParaRPr>
          </a:p>
          <a:p>
            <a:pPr marL="360000" marR="0" lvl="0" indent="0" defTabSz="914400" rtl="0" eaLnBrk="0" fontAlgn="base" latinLnBrk="0" hangingPunct="0">
              <a:lnSpc>
                <a:spcPct val="100000"/>
              </a:lnSpc>
              <a:spcBef>
                <a:spcPct val="20000"/>
              </a:spcBef>
              <a:spcAft>
                <a:spcPct val="0"/>
              </a:spcAft>
              <a:buClrTx/>
              <a:buSzTx/>
              <a:buFont typeface="+mj-lt"/>
              <a:buAutoNum type="arabicPeriod"/>
              <a:tabLst/>
              <a:defRPr/>
            </a:pPr>
            <a:r>
              <a:rPr lang="fr-BE" b="1" kern="0" dirty="0">
                <a:solidFill>
                  <a:srgbClr val="0070C0"/>
                </a:solidFill>
                <a:latin typeface="Arial" pitchFamily="34" charset="0"/>
                <a:cs typeface="Arial" pitchFamily="34" charset="0"/>
              </a:rPr>
              <a:t> E</a:t>
            </a:r>
            <a:r>
              <a:rPr kumimoji="0" lang="fr-BE" sz="2800" b="1" i="0" u="none" strike="noStrike" kern="0" cap="none" spc="0" normalizeH="0" baseline="0" noProof="0" dirty="0">
                <a:ln>
                  <a:noFill/>
                </a:ln>
                <a:solidFill>
                  <a:srgbClr val="0070C0"/>
                </a:solidFill>
                <a:effectLst/>
                <a:uLnTx/>
                <a:uFillTx/>
                <a:latin typeface="Arial" pitchFamily="34" charset="0"/>
                <a:ea typeface="+mn-ea"/>
                <a:cs typeface="Arial" pitchFamily="34" charset="0"/>
              </a:rPr>
              <a:t>xigence formelle </a:t>
            </a:r>
            <a:r>
              <a:rPr lang="fr-BE" b="1" kern="0" dirty="0">
                <a:solidFill>
                  <a:srgbClr val="0070C0"/>
                </a:solidFill>
                <a:latin typeface="Arial" pitchFamily="34" charset="0"/>
                <a:cs typeface="Arial" pitchFamily="34" charset="0"/>
              </a:rPr>
              <a:t>ou valorisation</a:t>
            </a:r>
            <a:endParaRPr kumimoji="0" lang="fr-BE" sz="2000" b="1" i="0" u="none" strike="noStrike" kern="0" cap="none" spc="0" normalizeH="0" baseline="0" noProof="0" dirty="0">
              <a:ln>
                <a:noFill/>
              </a:ln>
              <a:solidFill>
                <a:srgbClr val="0070C0"/>
              </a:solidFill>
              <a:effectLst/>
              <a:uLnTx/>
              <a:uFillTx/>
              <a:latin typeface="Arial" pitchFamily="34" charset="0"/>
              <a:ea typeface="+mn-ea"/>
              <a:cs typeface="Arial" pitchFamily="34" charset="0"/>
            </a:endParaRPr>
          </a:p>
          <a:p>
            <a:pPr marL="360000" marR="0" lvl="0" indent="0" defTabSz="914400" rtl="0" eaLnBrk="0" fontAlgn="base" latinLnBrk="0" hangingPunct="0">
              <a:lnSpc>
                <a:spcPct val="100000"/>
              </a:lnSpc>
              <a:spcBef>
                <a:spcPct val="20000"/>
              </a:spcBef>
              <a:spcAft>
                <a:spcPct val="0"/>
              </a:spcAft>
              <a:buClrTx/>
              <a:buSzTx/>
              <a:buFont typeface="+mj-lt"/>
              <a:buAutoNum type="arabicPeriod"/>
              <a:tabLst/>
              <a:defRPr/>
            </a:pPr>
            <a:r>
              <a:rPr kumimoji="0" lang="fr-BE" sz="2800" b="1" i="0" u="none" strike="noStrike" kern="0" cap="none" spc="0" normalizeH="0" baseline="0" noProof="0" dirty="0">
                <a:ln>
                  <a:noFill/>
                </a:ln>
                <a:solidFill>
                  <a:srgbClr val="0070C0"/>
                </a:solidFill>
                <a:effectLst/>
                <a:uLnTx/>
                <a:uFillTx/>
                <a:latin typeface="Arial" pitchFamily="34" charset="0"/>
                <a:ea typeface="+mn-ea"/>
                <a:cs typeface="Arial" pitchFamily="34" charset="0"/>
              </a:rPr>
              <a:t> Valorisation économique de la certification volontaire</a:t>
            </a:r>
          </a:p>
          <a:p>
            <a:pPr marL="360000" marR="0" lvl="0" indent="0" defTabSz="914400" rtl="0" eaLnBrk="0" fontAlgn="base" latinLnBrk="0" hangingPunct="0">
              <a:lnSpc>
                <a:spcPct val="100000"/>
              </a:lnSpc>
              <a:spcBef>
                <a:spcPct val="20000"/>
              </a:spcBef>
              <a:spcAft>
                <a:spcPct val="0"/>
              </a:spcAft>
              <a:buClrTx/>
              <a:buSzTx/>
              <a:buFont typeface="+mj-lt"/>
              <a:buAutoNum type="arabicPeriod"/>
              <a:tabLst/>
              <a:defRPr/>
            </a:pPr>
            <a:r>
              <a:rPr kumimoji="0" lang="fr-BE" sz="2800" b="1" i="0" u="none" strike="noStrike" kern="0" cap="none" spc="0" normalizeH="0" baseline="0" noProof="0" dirty="0">
                <a:ln>
                  <a:noFill/>
                </a:ln>
                <a:solidFill>
                  <a:srgbClr val="0070C0"/>
                </a:solidFill>
                <a:effectLst/>
                <a:uLnTx/>
                <a:uFillTx/>
                <a:latin typeface="Arial" pitchFamily="34" charset="0"/>
                <a:ea typeface="+mn-ea"/>
                <a:cs typeface="Arial" pitchFamily="34" charset="0"/>
              </a:rPr>
              <a:t> Calcul du coût des frais de RTP: données nécessaires</a:t>
            </a:r>
          </a:p>
          <a:p>
            <a:pPr marL="360000" marR="0" lvl="0" indent="0" defTabSz="914400" rtl="0" eaLnBrk="0" fontAlgn="base" latinLnBrk="0" hangingPunct="0">
              <a:lnSpc>
                <a:spcPct val="100000"/>
              </a:lnSpc>
              <a:spcBef>
                <a:spcPct val="20000"/>
              </a:spcBef>
              <a:spcAft>
                <a:spcPct val="0"/>
              </a:spcAft>
              <a:buClrTx/>
              <a:buSzTx/>
              <a:buFont typeface="+mj-lt"/>
              <a:buAutoNum type="arabicPeriod"/>
              <a:tabLst/>
              <a:defRPr/>
            </a:pPr>
            <a:r>
              <a:rPr kumimoji="0" lang="fr-BE" sz="2800" b="1" i="0" u="none" strike="noStrike" kern="0" cap="none" spc="0" normalizeH="0" baseline="0" noProof="0" dirty="0">
                <a:ln>
                  <a:noFill/>
                </a:ln>
                <a:solidFill>
                  <a:srgbClr val="0070C0"/>
                </a:solidFill>
                <a:effectLst/>
                <a:uLnTx/>
                <a:uFillTx/>
                <a:latin typeface="Arial" pitchFamily="34" charset="0"/>
                <a:ea typeface="+mn-ea"/>
                <a:cs typeface="Arial" pitchFamily="34" charset="0"/>
              </a:rPr>
              <a:t> Document de référence Qualiroutes-3 annexe 3</a:t>
            </a:r>
          </a:p>
          <a:p>
            <a:pPr marL="360000" marR="0" lvl="0" indent="0" defTabSz="914400" rtl="0" eaLnBrk="0" fontAlgn="base" latinLnBrk="0" hangingPunct="0">
              <a:lnSpc>
                <a:spcPct val="100000"/>
              </a:lnSpc>
              <a:spcBef>
                <a:spcPct val="20000"/>
              </a:spcBef>
              <a:spcAft>
                <a:spcPct val="0"/>
              </a:spcAft>
              <a:buClrTx/>
              <a:buSzTx/>
              <a:buFont typeface="+mj-lt"/>
              <a:buAutoNum type="arabicPeriod"/>
              <a:tabLst/>
              <a:defRPr/>
            </a:pPr>
            <a:r>
              <a:rPr lang="fr-BE" b="1" kern="0" dirty="0">
                <a:latin typeface="Arial" pitchFamily="34" charset="0"/>
                <a:cs typeface="Arial" pitchFamily="34" charset="0"/>
              </a:rPr>
              <a:t> </a:t>
            </a:r>
            <a:r>
              <a:rPr lang="fr-BE" b="1" kern="0" dirty="0">
                <a:solidFill>
                  <a:srgbClr val="FF0000"/>
                </a:solidFill>
                <a:latin typeface="Arial" pitchFamily="34" charset="0"/>
                <a:cs typeface="Arial" pitchFamily="34" charset="0"/>
              </a:rPr>
              <a:t>Ne pas oublier!</a:t>
            </a:r>
          </a:p>
          <a:p>
            <a:pPr marL="360000" marR="0" lvl="0" indent="0" defTabSz="914400" rtl="0" eaLnBrk="0" fontAlgn="base" latinLnBrk="0" hangingPunct="0">
              <a:lnSpc>
                <a:spcPct val="100000"/>
              </a:lnSpc>
              <a:spcBef>
                <a:spcPct val="20000"/>
              </a:spcBef>
              <a:spcAft>
                <a:spcPct val="0"/>
              </a:spcAft>
              <a:buClrTx/>
              <a:buSzTx/>
              <a:buFont typeface="+mj-lt"/>
              <a:buAutoNum type="arabicPeriod"/>
              <a:tabLst/>
              <a:defRPr/>
            </a:pPr>
            <a:r>
              <a:rPr kumimoji="0" lang="fr-BE" sz="2800" b="1" i="0" u="none" strike="noStrike" kern="0" cap="none" spc="0" normalizeH="0" baseline="0" noProof="0" dirty="0">
                <a:ln>
                  <a:noFill/>
                </a:ln>
                <a:solidFill>
                  <a:schemeClr val="tx1"/>
                </a:solidFill>
                <a:effectLst/>
                <a:uLnTx/>
                <a:uFillTx/>
                <a:latin typeface="Arial" pitchFamily="34" charset="0"/>
                <a:ea typeface="+mn-ea"/>
                <a:cs typeface="Arial" pitchFamily="34" charset="0"/>
              </a:rPr>
              <a:t> Documents de référence</a:t>
            </a:r>
          </a:p>
          <a:p>
            <a:pPr marL="360000" marR="0" lvl="0" indent="0" defTabSz="914400" rtl="0" eaLnBrk="0" fontAlgn="base" latinLnBrk="0" hangingPunct="0">
              <a:lnSpc>
                <a:spcPct val="100000"/>
              </a:lnSpc>
              <a:spcBef>
                <a:spcPct val="20000"/>
              </a:spcBef>
              <a:spcAft>
                <a:spcPct val="0"/>
              </a:spcAft>
              <a:buClrTx/>
              <a:buSzTx/>
              <a:buNone/>
              <a:tabLst/>
              <a:defRPr/>
            </a:pPr>
            <a:endParaRPr kumimoji="0" lang="fr-BE" sz="28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endParaRPr lang="fr-BE" dirty="0"/>
          </a:p>
        </p:txBody>
      </p:sp>
    </p:spTree>
    <p:extLst>
      <p:ext uri="{BB962C8B-B14F-4D97-AF65-F5344CB8AC3E}">
        <p14:creationId xmlns:p14="http://schemas.microsoft.com/office/powerpoint/2010/main" val="3667503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6032BE-D5D4-4336-A1FA-B83B14AA2BF9}"/>
              </a:ext>
            </a:extLst>
          </p:cNvPr>
          <p:cNvSpPr>
            <a:spLocks noGrp="1"/>
          </p:cNvSpPr>
          <p:nvPr>
            <p:ph type="title"/>
          </p:nvPr>
        </p:nvSpPr>
        <p:spPr>
          <a:xfrm>
            <a:off x="838200" y="850605"/>
            <a:ext cx="10515600" cy="840083"/>
          </a:xfrm>
        </p:spPr>
        <p:txBody>
          <a:bodyPr>
            <a:normAutofit/>
          </a:bodyPr>
          <a:lstStyle/>
          <a:p>
            <a:pPr algn="ctr"/>
            <a:r>
              <a:rPr lang="fr-BE" sz="4000" dirty="0">
                <a:latin typeface="Arial" panose="020B0604020202020204" pitchFamily="34" charset="0"/>
                <a:cs typeface="Arial" panose="020B0604020202020204" pitchFamily="34" charset="0"/>
              </a:rPr>
              <a:t>Documents de référence</a:t>
            </a:r>
          </a:p>
        </p:txBody>
      </p:sp>
      <p:sp>
        <p:nvSpPr>
          <p:cNvPr id="3" name="Espace réservé du contenu 2">
            <a:extLst>
              <a:ext uri="{FF2B5EF4-FFF2-40B4-BE49-F238E27FC236}">
                <a16:creationId xmlns:a16="http://schemas.microsoft.com/office/drawing/2014/main" id="{0DD91308-FC2F-4734-9F10-8E7D0A84D823}"/>
              </a:ext>
            </a:extLst>
          </p:cNvPr>
          <p:cNvSpPr>
            <a:spLocks noGrp="1"/>
          </p:cNvSpPr>
          <p:nvPr>
            <p:ph idx="1"/>
          </p:nvPr>
        </p:nvSpPr>
        <p:spPr>
          <a:xfrm>
            <a:off x="838200" y="1775637"/>
            <a:ext cx="10515600" cy="4401325"/>
          </a:xfrm>
        </p:spPr>
        <p:txBody>
          <a:bodyPr>
            <a:normAutofit lnSpcReduction="10000"/>
          </a:bodyPr>
          <a:lstStyle/>
          <a:p>
            <a:r>
              <a:rPr lang="fr-BE" b="0" dirty="0">
                <a:latin typeface="Arial" panose="020B0604020202020204" pitchFamily="34" charset="0"/>
                <a:cs typeface="Arial" pitchFamily="34" charset="0"/>
              </a:rPr>
              <a:t>Qualiroutes, chapitre A (clauses administratives), application de l’arrêté royal du</a:t>
            </a:r>
            <a:r>
              <a:rPr lang="fr-BE" dirty="0">
                <a:latin typeface="Arial" panose="020B0604020202020204" pitchFamily="34" charset="0"/>
                <a:cs typeface="Arial" panose="020B0604020202020204" pitchFamily="34" charset="0"/>
              </a:rPr>
              <a:t> 18 avril 2017- Arrêté royal relatif à la passation des marchés publics dans les secteurs classiques</a:t>
            </a:r>
            <a:r>
              <a:rPr lang="fr-BE" b="0" dirty="0">
                <a:latin typeface="Arial" pitchFamily="34" charset="0"/>
                <a:cs typeface="Arial" pitchFamily="34" charset="0"/>
              </a:rPr>
              <a:t>, article 31.</a:t>
            </a:r>
          </a:p>
          <a:p>
            <a:r>
              <a:rPr lang="fr-BE" sz="2800" b="0" dirty="0">
                <a:latin typeface="Arial" pitchFamily="34" charset="0"/>
                <a:cs typeface="Arial" pitchFamily="34" charset="0"/>
              </a:rPr>
              <a:t>Qualiroutes, chapitre A (clauses administratives), application de l’arrêté royal du 14 janvier 2013 établissant les règles générales d’exécution des marchés publics et des concessions de travaux publics « RGE »), articles 41 et 42.</a:t>
            </a:r>
          </a:p>
          <a:p>
            <a:r>
              <a:rPr lang="fr-BE" dirty="0">
                <a:latin typeface="Arial" pitchFamily="34" charset="0"/>
                <a:cs typeface="Arial" pitchFamily="34" charset="0"/>
              </a:rPr>
              <a:t>Document de référence Qualiroutes-A-3: repris dans le CDR </a:t>
            </a:r>
            <a:br>
              <a:rPr lang="fr-BE" dirty="0">
                <a:latin typeface="Arial" pitchFamily="34" charset="0"/>
                <a:cs typeface="Arial" pitchFamily="34" charset="0"/>
              </a:rPr>
            </a:br>
            <a:r>
              <a:rPr lang="fr-BE" dirty="0">
                <a:latin typeface="Arial" pitchFamily="34" charset="0"/>
                <a:cs typeface="Arial" pitchFamily="34" charset="0"/>
              </a:rPr>
              <a:t>et gratuitement consultable en ligne.</a:t>
            </a:r>
          </a:p>
          <a:p>
            <a:pPr marL="0" indent="0">
              <a:buNone/>
            </a:pPr>
            <a:r>
              <a:rPr lang="fr-BE" dirty="0">
                <a:hlinkClick r:id="rId2"/>
              </a:rPr>
              <a:t>Qualité &amp; Construction - Cahier des Charges-Type Qualiroutes (wallonie.be)</a:t>
            </a:r>
            <a:endParaRPr lang="fr-BE" dirty="0"/>
          </a:p>
        </p:txBody>
      </p:sp>
    </p:spTree>
    <p:extLst>
      <p:ext uri="{BB962C8B-B14F-4D97-AF65-F5344CB8AC3E}">
        <p14:creationId xmlns:p14="http://schemas.microsoft.com/office/powerpoint/2010/main" val="122264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427C0C-5D2C-436A-99F4-A64F76921D7E}"/>
              </a:ext>
            </a:extLst>
          </p:cNvPr>
          <p:cNvSpPr>
            <a:spLocks noGrp="1"/>
          </p:cNvSpPr>
          <p:nvPr>
            <p:ph type="title"/>
          </p:nvPr>
        </p:nvSpPr>
        <p:spPr>
          <a:xfrm>
            <a:off x="838200" y="566057"/>
            <a:ext cx="10515600" cy="1071154"/>
          </a:xfrm>
        </p:spPr>
        <p:txBody>
          <a:bodyPr>
            <a:noAutofit/>
          </a:bodyPr>
          <a:lstStyle/>
          <a:p>
            <a:pPr algn="ctr"/>
            <a:r>
              <a:rPr lang="fr-BE" sz="4000" b="1" dirty="0">
                <a:solidFill>
                  <a:srgbClr val="0070C0"/>
                </a:solidFill>
                <a:latin typeface="Arial" charset="0"/>
                <a:cs typeface="Arial" charset="0"/>
              </a:rPr>
              <a:t>Règles de base</a:t>
            </a:r>
            <a:endParaRPr lang="fr-BE" sz="4000" dirty="0">
              <a:solidFill>
                <a:srgbClr val="0070C0"/>
              </a:solidFill>
            </a:endParaRPr>
          </a:p>
        </p:txBody>
      </p:sp>
      <p:sp>
        <p:nvSpPr>
          <p:cNvPr id="3" name="Espace réservé du contenu 2">
            <a:extLst>
              <a:ext uri="{FF2B5EF4-FFF2-40B4-BE49-F238E27FC236}">
                <a16:creationId xmlns:a16="http://schemas.microsoft.com/office/drawing/2014/main" id="{47DE56E4-DD51-4E24-B598-5731B2E8192F}"/>
              </a:ext>
            </a:extLst>
          </p:cNvPr>
          <p:cNvSpPr>
            <a:spLocks noGrp="1"/>
          </p:cNvSpPr>
          <p:nvPr>
            <p:ph idx="1"/>
          </p:nvPr>
        </p:nvSpPr>
        <p:spPr>
          <a:xfrm>
            <a:off x="838200" y="1637211"/>
            <a:ext cx="10515600" cy="4539752"/>
          </a:xfrm>
        </p:spPr>
        <p:txBody>
          <a:bodyPr>
            <a:normAutofit fontScale="62500" lnSpcReduction="20000"/>
          </a:bodyPr>
          <a:lstStyle/>
          <a:p>
            <a:r>
              <a:rPr lang="fr-BE" sz="2500" dirty="0">
                <a:latin typeface="Arial" panose="020B0604020202020204" pitchFamily="34" charset="0"/>
                <a:cs typeface="Arial" panose="020B0604020202020204" pitchFamily="34" charset="0"/>
              </a:rPr>
              <a:t>ARRETE ROYAL du 18 avril 2017- Arrêté royal relatif à la passation des marchés publics dans les secteurs classiques: extrait de l’article 31:</a:t>
            </a:r>
          </a:p>
          <a:p>
            <a:pPr marL="0" indent="0">
              <a:buNone/>
            </a:pPr>
            <a:r>
              <a:rPr lang="fr-BE" sz="3200" dirty="0">
                <a:solidFill>
                  <a:srgbClr val="00B050"/>
                </a:solidFill>
                <a:latin typeface="Arial" panose="020B0604020202020204" pitchFamily="34" charset="0"/>
                <a:cs typeface="Arial" panose="020B0604020202020204" pitchFamily="34" charset="0"/>
              </a:rPr>
              <a:t>Les frais de réception en ce compris les frais de réception technique, sont inclus dans les prix unitaires et globaux du marché, </a:t>
            </a:r>
            <a:r>
              <a:rPr lang="fr-BE" sz="3200" dirty="0">
                <a:solidFill>
                  <a:srgbClr val="FF0000"/>
                </a:solidFill>
                <a:latin typeface="Arial" panose="020B0604020202020204" pitchFamily="34" charset="0"/>
                <a:cs typeface="Arial" panose="020B0604020202020204" pitchFamily="34" charset="0"/>
              </a:rPr>
              <a:t>à condition que les documents du marché déterminent le mode de calcul de ces frais</a:t>
            </a:r>
            <a:r>
              <a:rPr lang="fr-BE" sz="3200" dirty="0">
                <a:solidFill>
                  <a:srgbClr val="00B050"/>
                </a:solidFill>
                <a:latin typeface="Arial" panose="020B0604020202020204" pitchFamily="34" charset="0"/>
                <a:cs typeface="Arial" panose="020B0604020202020204" pitchFamily="34" charset="0"/>
              </a:rPr>
              <a:t>.</a:t>
            </a:r>
          </a:p>
          <a:p>
            <a:pPr marL="0" indent="0">
              <a:spcBef>
                <a:spcPts val="0"/>
              </a:spcBef>
              <a:buNone/>
            </a:pPr>
            <a:endParaRPr lang="fr-BE" sz="2500" dirty="0">
              <a:latin typeface="Arial" panose="020B0604020202020204" pitchFamily="34" charset="0"/>
              <a:cs typeface="Arial" panose="020B0604020202020204" pitchFamily="34" charset="0"/>
            </a:endParaRPr>
          </a:p>
          <a:p>
            <a:r>
              <a:rPr lang="fr-BE" sz="2500" dirty="0">
                <a:latin typeface="Arial" panose="020B0604020202020204" pitchFamily="34" charset="0"/>
                <a:cs typeface="Arial" panose="020B0604020202020204" pitchFamily="34" charset="0"/>
              </a:rPr>
              <a:t>CCT Qualiroutes, application de l’ARRETE ROYAL du 14 Janvier 2013 - Arrêté royal établissant les règles générales d’exécution des marchés publics: extrait de l’article 41:</a:t>
            </a:r>
          </a:p>
          <a:p>
            <a:pPr marL="0" indent="0">
              <a:buNone/>
            </a:pPr>
            <a:r>
              <a:rPr lang="fr-BE" sz="3200" dirty="0">
                <a:solidFill>
                  <a:srgbClr val="00B050"/>
                </a:solidFill>
                <a:latin typeface="Arial" panose="020B0604020202020204" pitchFamily="34" charset="0"/>
                <a:cs typeface="Arial" panose="020B0604020202020204" pitchFamily="34" charset="0"/>
              </a:rPr>
              <a:t>L'adjudicateur peut renoncer à tout ou partie des réceptions techniques dans les cas suivants et aux conditions énoncées ci-dessous:</a:t>
            </a:r>
          </a:p>
          <a:p>
            <a:pPr marL="0" indent="0">
              <a:spcBef>
                <a:spcPts val="0"/>
              </a:spcBef>
              <a:buNone/>
            </a:pPr>
            <a:br>
              <a:rPr lang="fr-BE" sz="3200" dirty="0">
                <a:solidFill>
                  <a:srgbClr val="00B050"/>
                </a:solidFill>
                <a:latin typeface="Arial" panose="020B0604020202020204" pitchFamily="34" charset="0"/>
                <a:cs typeface="Arial" panose="020B0604020202020204" pitchFamily="34" charset="0"/>
              </a:rPr>
            </a:br>
            <a:r>
              <a:rPr lang="fr-BE" sz="3200" dirty="0">
                <a:solidFill>
                  <a:srgbClr val="00B050"/>
                </a:solidFill>
                <a:latin typeface="Arial" panose="020B0604020202020204" pitchFamily="34" charset="0"/>
                <a:cs typeface="Arial" panose="020B0604020202020204" pitchFamily="34" charset="0"/>
              </a:rPr>
              <a:t>- Produits faisant l’objet d’une certification réglementaire (marquage CE)</a:t>
            </a:r>
          </a:p>
          <a:p>
            <a:pPr marL="0" indent="0">
              <a:spcBef>
                <a:spcPts val="600"/>
              </a:spcBef>
              <a:buNone/>
            </a:pPr>
            <a:br>
              <a:rPr lang="fr-BE" sz="3200" dirty="0">
                <a:solidFill>
                  <a:srgbClr val="00B050"/>
                </a:solidFill>
                <a:latin typeface="Arial" panose="020B0604020202020204" pitchFamily="34" charset="0"/>
                <a:cs typeface="Arial" panose="020B0604020202020204" pitchFamily="34" charset="0"/>
              </a:rPr>
            </a:br>
            <a:r>
              <a:rPr lang="fr-BE" sz="3200" dirty="0">
                <a:solidFill>
                  <a:srgbClr val="00B050"/>
                </a:solidFill>
                <a:latin typeface="Arial" panose="020B0604020202020204" pitchFamily="34" charset="0"/>
                <a:cs typeface="Arial" panose="020B0604020202020204" pitchFamily="34" charset="0"/>
              </a:rPr>
              <a:t>- Produits faisant l’objet d’une certification volontaire</a:t>
            </a:r>
          </a:p>
          <a:p>
            <a:pPr marL="144000" indent="0">
              <a:buNone/>
            </a:pPr>
            <a:r>
              <a:rPr lang="fr-BE" sz="2500" dirty="0">
                <a:solidFill>
                  <a:srgbClr val="00B050"/>
                </a:solidFill>
                <a:latin typeface="Arial" panose="020B0604020202020204" pitchFamily="34" charset="0"/>
                <a:cs typeface="Arial" panose="020B0604020202020204" pitchFamily="34" charset="0"/>
              </a:rPr>
              <a:t>La procédure de certification volontaire doit être instaurée dans un Etat membre de l’Union Européenne et </a:t>
            </a:r>
            <a:r>
              <a:rPr lang="fr-BE" sz="2500" dirty="0">
                <a:solidFill>
                  <a:srgbClr val="FF0000"/>
                </a:solidFill>
                <a:latin typeface="Arial" panose="020B0604020202020204" pitchFamily="34" charset="0"/>
                <a:cs typeface="Arial" panose="020B0604020202020204" pitchFamily="34" charset="0"/>
              </a:rPr>
              <a:t>sa pertinence doit être démontrée par l’adjudicataire</a:t>
            </a:r>
            <a:r>
              <a:rPr lang="fr-BE" sz="2500" dirty="0">
                <a:solidFill>
                  <a:srgbClr val="0070C0"/>
                </a:solidFill>
                <a:latin typeface="Arial" panose="020B0604020202020204" pitchFamily="34" charset="0"/>
                <a:cs typeface="Arial" panose="020B0604020202020204" pitchFamily="34" charset="0"/>
              </a:rPr>
              <a:t> </a:t>
            </a:r>
            <a:r>
              <a:rPr lang="fr-BE" sz="2500" dirty="0">
                <a:solidFill>
                  <a:srgbClr val="00B050"/>
                </a:solidFill>
                <a:latin typeface="Arial" panose="020B0604020202020204" pitchFamily="34" charset="0"/>
                <a:cs typeface="Arial" panose="020B0604020202020204" pitchFamily="34" charset="0"/>
              </a:rPr>
              <a:t>et approuvée par l'adjudicateur</a:t>
            </a:r>
            <a:r>
              <a:rPr lang="fr-BE" sz="2500" dirty="0">
                <a:solidFill>
                  <a:srgbClr val="0070C0"/>
                </a:solidFill>
                <a:latin typeface="Arial" panose="020B0604020202020204" pitchFamily="34" charset="0"/>
                <a:cs typeface="Arial" panose="020B0604020202020204" pitchFamily="34" charset="0"/>
              </a:rPr>
              <a:t>.</a:t>
            </a:r>
          </a:p>
          <a:p>
            <a:pPr marL="0" indent="0">
              <a:spcBef>
                <a:spcPts val="600"/>
              </a:spcBef>
              <a:buNone/>
            </a:pPr>
            <a:br>
              <a:rPr lang="fr-BE" sz="2500" dirty="0">
                <a:solidFill>
                  <a:srgbClr val="00B050"/>
                </a:solidFill>
                <a:latin typeface="Arial" panose="020B0604020202020204" pitchFamily="34" charset="0"/>
                <a:cs typeface="Arial" panose="020B0604020202020204" pitchFamily="34" charset="0"/>
              </a:rPr>
            </a:br>
            <a:r>
              <a:rPr lang="fr-BE" sz="2500" dirty="0">
                <a:solidFill>
                  <a:srgbClr val="FF0000"/>
                </a:solidFill>
                <a:latin typeface="Arial" panose="020B0604020202020204" pitchFamily="34" charset="0"/>
                <a:cs typeface="Arial" panose="020B0604020202020204" pitchFamily="34" charset="0"/>
              </a:rPr>
              <a:t>Lorsque l'adjudicateur exige néanmoins cette réception technique, les coûts de celle-ci sont à sa charge</a:t>
            </a:r>
            <a:r>
              <a:rPr lang="fr-BE" sz="2500" dirty="0">
                <a:solidFill>
                  <a:srgbClr val="00B05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25803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427C0C-5D2C-436A-99F4-A64F76921D7E}"/>
              </a:ext>
            </a:extLst>
          </p:cNvPr>
          <p:cNvSpPr>
            <a:spLocks noGrp="1"/>
          </p:cNvSpPr>
          <p:nvPr>
            <p:ph type="title"/>
          </p:nvPr>
        </p:nvSpPr>
        <p:spPr>
          <a:xfrm>
            <a:off x="838200" y="861237"/>
            <a:ext cx="10515600" cy="1190846"/>
          </a:xfrm>
        </p:spPr>
        <p:txBody>
          <a:bodyPr>
            <a:noAutofit/>
          </a:bodyPr>
          <a:lstStyle/>
          <a:p>
            <a:pPr algn="ctr"/>
            <a:r>
              <a:rPr lang="fr-BE" sz="4000" b="1" dirty="0">
                <a:solidFill>
                  <a:srgbClr val="0070C0"/>
                </a:solidFill>
                <a:latin typeface="Arial" charset="0"/>
                <a:cs typeface="Arial" charset="0"/>
              </a:rPr>
              <a:t>Certifications valorisées par le CCT Qualiroutes</a:t>
            </a:r>
            <a:endParaRPr lang="fr-BE" sz="4000" dirty="0">
              <a:solidFill>
                <a:srgbClr val="0070C0"/>
              </a:solidFill>
            </a:endParaRPr>
          </a:p>
        </p:txBody>
      </p:sp>
      <p:sp>
        <p:nvSpPr>
          <p:cNvPr id="3" name="Espace réservé du contenu 2">
            <a:extLst>
              <a:ext uri="{FF2B5EF4-FFF2-40B4-BE49-F238E27FC236}">
                <a16:creationId xmlns:a16="http://schemas.microsoft.com/office/drawing/2014/main" id="{47DE56E4-DD51-4E24-B598-5731B2E8192F}"/>
              </a:ext>
            </a:extLst>
          </p:cNvPr>
          <p:cNvSpPr>
            <a:spLocks noGrp="1"/>
          </p:cNvSpPr>
          <p:nvPr>
            <p:ph idx="1"/>
          </p:nvPr>
        </p:nvSpPr>
        <p:spPr>
          <a:xfrm>
            <a:off x="838200" y="2434855"/>
            <a:ext cx="10515600" cy="3742107"/>
          </a:xfrm>
        </p:spPr>
        <p:txBody>
          <a:bodyPr>
            <a:normAutofit fontScale="70000" lnSpcReduction="20000"/>
          </a:bodyPr>
          <a:lstStyle/>
          <a:p>
            <a:pPr marL="0">
              <a:spcAft>
                <a:spcPts val="1200"/>
              </a:spcAft>
              <a:buFontTx/>
              <a:buNone/>
              <a:defRPr/>
            </a:pPr>
            <a:r>
              <a:rPr lang="fr-BE" sz="2800" u="sng" dirty="0">
                <a:latin typeface="Arial" pitchFamily="34" charset="0"/>
                <a:cs typeface="Arial" pitchFamily="34" charset="0"/>
              </a:rPr>
              <a:t>MARQUAGE CE: certification réglementaire</a:t>
            </a:r>
            <a:r>
              <a:rPr lang="fr-BE" u="sng" dirty="0">
                <a:latin typeface="Arial" pitchFamily="34" charset="0"/>
                <a:cs typeface="Arial" pitchFamily="34" charset="0"/>
              </a:rPr>
              <a:t> -&gt;</a:t>
            </a:r>
            <a:r>
              <a:rPr lang="fr-BE" sz="2800" u="sng" dirty="0">
                <a:latin typeface="Arial" pitchFamily="34" charset="0"/>
                <a:cs typeface="Arial" pitchFamily="34" charset="0"/>
              </a:rPr>
              <a:t> obligatoire.</a:t>
            </a:r>
            <a:endParaRPr lang="de-DE" sz="2800" dirty="0">
              <a:latin typeface="Arial" pitchFamily="34" charset="0"/>
              <a:cs typeface="Arial" pitchFamily="34" charset="0"/>
            </a:endParaRPr>
          </a:p>
          <a:p>
            <a:pPr marL="0">
              <a:buFontTx/>
              <a:buNone/>
              <a:defRPr/>
            </a:pPr>
            <a:r>
              <a:rPr lang="fr-BE" sz="2800" b="0" dirty="0">
                <a:solidFill>
                  <a:srgbClr val="00B050"/>
                </a:solidFill>
                <a:latin typeface="Arial" pitchFamily="34" charset="0"/>
                <a:cs typeface="Arial" pitchFamily="34" charset="0"/>
              </a:rPr>
              <a:t>Le marquage CE n’a pas besoin d’être valorisé au niveau contractuel. Quand il existe pour un produit : il est obligatoire (obligation légale) pour tous les fabricants de ce produit.</a:t>
            </a:r>
            <a:endParaRPr lang="de-DE" sz="2800" b="0" dirty="0">
              <a:solidFill>
                <a:srgbClr val="00B050"/>
              </a:solidFill>
              <a:latin typeface="Arial" pitchFamily="34" charset="0"/>
              <a:cs typeface="Arial" pitchFamily="34" charset="0"/>
            </a:endParaRPr>
          </a:p>
          <a:p>
            <a:pPr marL="0">
              <a:buFontTx/>
              <a:buNone/>
              <a:defRPr/>
            </a:pPr>
            <a:r>
              <a:rPr lang="fr-BE" sz="1400" b="0" dirty="0">
                <a:latin typeface="Arial" pitchFamily="34" charset="0"/>
                <a:cs typeface="Arial" pitchFamily="34" charset="0"/>
              </a:rPr>
              <a:t> </a:t>
            </a:r>
            <a:endParaRPr lang="de-DE" sz="1400" b="0" dirty="0">
              <a:latin typeface="Arial" pitchFamily="34" charset="0"/>
              <a:cs typeface="Arial" pitchFamily="34" charset="0"/>
            </a:endParaRPr>
          </a:p>
          <a:p>
            <a:pPr marL="0">
              <a:spcAft>
                <a:spcPts val="1200"/>
              </a:spcAft>
              <a:buFontTx/>
              <a:buNone/>
              <a:defRPr/>
            </a:pPr>
            <a:r>
              <a:rPr lang="fr-BE" sz="2800" u="sng" dirty="0">
                <a:latin typeface="Arial" pitchFamily="34" charset="0"/>
                <a:cs typeface="Arial" pitchFamily="34" charset="0"/>
              </a:rPr>
              <a:t>CERTIFICATION VOLONTAIRE: pas d’obligation légale.</a:t>
            </a:r>
            <a:endParaRPr lang="de-DE" sz="2800" dirty="0">
              <a:latin typeface="Arial" pitchFamily="34" charset="0"/>
              <a:cs typeface="Arial" pitchFamily="34" charset="0"/>
            </a:endParaRPr>
          </a:p>
          <a:p>
            <a:pPr marL="0">
              <a:buFontTx/>
              <a:buNone/>
              <a:defRPr/>
            </a:pPr>
            <a:r>
              <a:rPr lang="fr-BE" sz="2800" b="0" dirty="0">
                <a:solidFill>
                  <a:srgbClr val="00B050"/>
                </a:solidFill>
                <a:latin typeface="Arial" pitchFamily="34" charset="0"/>
                <a:cs typeface="Arial" pitchFamily="34" charset="0"/>
              </a:rPr>
              <a:t>Au sens « européen », </a:t>
            </a:r>
            <a:r>
              <a:rPr lang="fr-BE" sz="2800" dirty="0">
                <a:solidFill>
                  <a:srgbClr val="00B050"/>
                </a:solidFill>
                <a:latin typeface="Arial" pitchFamily="34" charset="0"/>
                <a:cs typeface="Arial" pitchFamily="34" charset="0"/>
              </a:rPr>
              <a:t>volontaire = « non obligatoire »</a:t>
            </a:r>
            <a:r>
              <a:rPr lang="fr-BE" sz="2800" b="0" dirty="0">
                <a:solidFill>
                  <a:srgbClr val="00B050"/>
                </a:solidFill>
                <a:latin typeface="Arial" pitchFamily="34" charset="0"/>
                <a:cs typeface="Arial" pitchFamily="34" charset="0"/>
              </a:rPr>
              <a:t>.</a:t>
            </a:r>
            <a:r>
              <a:rPr lang="fr-BE" sz="2800" dirty="0">
                <a:solidFill>
                  <a:srgbClr val="00B050"/>
                </a:solidFill>
                <a:latin typeface="Arial" pitchFamily="34" charset="0"/>
                <a:cs typeface="Arial" pitchFamily="34" charset="0"/>
              </a:rPr>
              <a:t> </a:t>
            </a:r>
            <a:r>
              <a:rPr lang="fr-BE" sz="2800" b="0" dirty="0">
                <a:solidFill>
                  <a:srgbClr val="00B050"/>
                </a:solidFill>
                <a:latin typeface="Arial" pitchFamily="34" charset="0"/>
                <a:cs typeface="Arial" pitchFamily="34" charset="0"/>
              </a:rPr>
              <a:t>Le fabricant demande volontairement la certification de son produit, il n’y est pas obligé par la législation.</a:t>
            </a:r>
            <a:endParaRPr lang="de-DE" sz="2800" b="0" dirty="0">
              <a:solidFill>
                <a:srgbClr val="00B050"/>
              </a:solidFill>
              <a:latin typeface="Arial" pitchFamily="34" charset="0"/>
              <a:cs typeface="Arial" pitchFamily="34" charset="0"/>
            </a:endParaRPr>
          </a:p>
          <a:p>
            <a:pPr marL="0">
              <a:buFontTx/>
              <a:buNone/>
              <a:defRPr/>
            </a:pPr>
            <a:r>
              <a:rPr lang="fr-BE" sz="2800" b="0" dirty="0">
                <a:latin typeface="Arial" pitchFamily="34" charset="0"/>
                <a:cs typeface="Arial" pitchFamily="34" charset="0"/>
              </a:rPr>
              <a:t>Les marques de certification BENOR, ATG, COPRO… sont des </a:t>
            </a:r>
            <a:r>
              <a:rPr lang="fr-BE" sz="2800" dirty="0">
                <a:latin typeface="Arial" pitchFamily="34" charset="0"/>
                <a:cs typeface="Arial" pitchFamily="34" charset="0"/>
              </a:rPr>
              <a:t>marques volontaires qui</a:t>
            </a:r>
            <a:r>
              <a:rPr lang="de-DE" sz="2800" b="0" dirty="0">
                <a:latin typeface="Arial" pitchFamily="34" charset="0"/>
                <a:cs typeface="Arial" pitchFamily="34" charset="0"/>
              </a:rPr>
              <a:t> nous sont très utiles: qualité des contrôles, gain de temps, </a:t>
            </a:r>
            <a:r>
              <a:rPr lang="de-DE" dirty="0">
                <a:latin typeface="Arial" pitchFamily="34" charset="0"/>
                <a:cs typeface="Arial" pitchFamily="34" charset="0"/>
              </a:rPr>
              <a:t>petites quantités</a:t>
            </a:r>
            <a:r>
              <a:rPr lang="de-DE" sz="2800" b="0" dirty="0">
                <a:latin typeface="Arial" pitchFamily="34" charset="0"/>
                <a:cs typeface="Arial" pitchFamily="34" charset="0"/>
              </a:rPr>
              <a:t>, délais courts...</a:t>
            </a:r>
          </a:p>
          <a:p>
            <a:pPr marL="0">
              <a:buFontTx/>
              <a:buNone/>
              <a:defRPr/>
            </a:pPr>
            <a:endParaRPr lang="de-DE" sz="1100" b="0" dirty="0">
              <a:latin typeface="Arial" pitchFamily="34" charset="0"/>
              <a:cs typeface="Arial" pitchFamily="34" charset="0"/>
            </a:endParaRPr>
          </a:p>
          <a:p>
            <a:pPr marL="0">
              <a:buFontTx/>
              <a:buNone/>
              <a:defRPr/>
            </a:pPr>
            <a:r>
              <a:rPr lang="fr-BE" sz="2800" dirty="0">
                <a:solidFill>
                  <a:srgbClr val="FF0000"/>
                </a:solidFill>
                <a:latin typeface="Arial" pitchFamily="34" charset="0"/>
                <a:cs typeface="Arial" pitchFamily="34" charset="0"/>
              </a:rPr>
              <a:t>En pratique, un fabricant demande volontairement une certification s’il y trouve un intérêt. Pour cela, il est  </a:t>
            </a:r>
            <a:r>
              <a:rPr lang="fr-BE" b="1" dirty="0">
                <a:solidFill>
                  <a:srgbClr val="FF0000"/>
                </a:solidFill>
                <a:latin typeface="Arial" pitchFamily="34" charset="0"/>
                <a:cs typeface="Arial" pitchFamily="34" charset="0"/>
              </a:rPr>
              <a:t>nécessaire</a:t>
            </a:r>
            <a:r>
              <a:rPr lang="fr-BE" sz="2800" dirty="0">
                <a:solidFill>
                  <a:srgbClr val="FF0000"/>
                </a:solidFill>
                <a:latin typeface="Arial" pitchFamily="34" charset="0"/>
                <a:cs typeface="Arial" pitchFamily="34" charset="0"/>
              </a:rPr>
              <a:t> qu’au niveau contractuel le client </a:t>
            </a:r>
            <a:r>
              <a:rPr lang="fr-BE" b="1" dirty="0">
                <a:solidFill>
                  <a:srgbClr val="FF0000"/>
                </a:solidFill>
                <a:latin typeface="Arial" pitchFamily="34" charset="0"/>
                <a:cs typeface="Arial" pitchFamily="34" charset="0"/>
              </a:rPr>
              <a:t>valorise</a:t>
            </a:r>
            <a:r>
              <a:rPr lang="fr-BE" sz="2800" dirty="0">
                <a:solidFill>
                  <a:srgbClr val="FF0000"/>
                </a:solidFill>
                <a:latin typeface="Arial" pitchFamily="34" charset="0"/>
                <a:cs typeface="Arial" pitchFamily="34" charset="0"/>
              </a:rPr>
              <a:t> cette certification.</a:t>
            </a:r>
            <a:endParaRPr lang="de-DE" sz="2800" dirty="0">
              <a:solidFill>
                <a:srgbClr val="FF0000"/>
              </a:solidFill>
              <a:latin typeface="Arial" pitchFamily="34" charset="0"/>
              <a:cs typeface="Arial" pitchFamily="34" charset="0"/>
            </a:endParaRPr>
          </a:p>
          <a:p>
            <a:endParaRPr lang="fr-BE" dirty="0"/>
          </a:p>
        </p:txBody>
      </p:sp>
    </p:spTree>
    <p:extLst>
      <p:ext uri="{BB962C8B-B14F-4D97-AF65-F5344CB8AC3E}">
        <p14:creationId xmlns:p14="http://schemas.microsoft.com/office/powerpoint/2010/main" val="174302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071259-E98A-413A-A547-915061CC8B49}"/>
              </a:ext>
            </a:extLst>
          </p:cNvPr>
          <p:cNvSpPr>
            <a:spLocks noGrp="1"/>
          </p:cNvSpPr>
          <p:nvPr>
            <p:ph type="title"/>
          </p:nvPr>
        </p:nvSpPr>
        <p:spPr>
          <a:xfrm>
            <a:off x="838200" y="1137684"/>
            <a:ext cx="10515600" cy="818706"/>
          </a:xfrm>
        </p:spPr>
        <p:txBody>
          <a:bodyPr>
            <a:normAutofit/>
          </a:bodyPr>
          <a:lstStyle/>
          <a:p>
            <a:pPr algn="ctr"/>
            <a:r>
              <a:rPr lang="fr-BE" sz="4000" b="1" kern="0" dirty="0">
                <a:solidFill>
                  <a:srgbClr val="0070C0"/>
                </a:solidFill>
                <a:latin typeface="Arial" pitchFamily="34" charset="0"/>
                <a:cs typeface="Arial" pitchFamily="34" charset="0"/>
              </a:rPr>
              <a:t>E</a:t>
            </a:r>
            <a:r>
              <a:rPr kumimoji="0" lang="fr-BE" sz="4000" b="1" i="0" u="none" strike="noStrike" kern="0" cap="none" spc="0" normalizeH="0" baseline="0" noProof="0" dirty="0">
                <a:ln>
                  <a:noFill/>
                </a:ln>
                <a:solidFill>
                  <a:srgbClr val="0070C0"/>
                </a:solidFill>
                <a:effectLst/>
                <a:uLnTx/>
                <a:uFillTx/>
                <a:latin typeface="Arial" pitchFamily="34" charset="0"/>
                <a:ea typeface="+mn-ea"/>
                <a:cs typeface="Arial" pitchFamily="34" charset="0"/>
              </a:rPr>
              <a:t>xigence formelle </a:t>
            </a:r>
            <a:r>
              <a:rPr lang="fr-BE" sz="4000" b="1" kern="0" dirty="0">
                <a:solidFill>
                  <a:srgbClr val="0070C0"/>
                </a:solidFill>
                <a:latin typeface="Arial" pitchFamily="34" charset="0"/>
                <a:cs typeface="Arial" pitchFamily="34" charset="0"/>
              </a:rPr>
              <a:t>ou valorisation</a:t>
            </a:r>
            <a:endParaRPr lang="fr-BE" sz="4000" dirty="0">
              <a:solidFill>
                <a:srgbClr val="0070C0"/>
              </a:solidFill>
            </a:endParaRPr>
          </a:p>
        </p:txBody>
      </p:sp>
      <p:sp>
        <p:nvSpPr>
          <p:cNvPr id="3" name="Espace réservé du contenu 2">
            <a:extLst>
              <a:ext uri="{FF2B5EF4-FFF2-40B4-BE49-F238E27FC236}">
                <a16:creationId xmlns:a16="http://schemas.microsoft.com/office/drawing/2014/main" id="{881E98F9-FA5E-4D13-9C42-B3180EA2A962}"/>
              </a:ext>
            </a:extLst>
          </p:cNvPr>
          <p:cNvSpPr>
            <a:spLocks noGrp="1"/>
          </p:cNvSpPr>
          <p:nvPr>
            <p:ph idx="1"/>
          </p:nvPr>
        </p:nvSpPr>
        <p:spPr>
          <a:xfrm>
            <a:off x="838200" y="2392326"/>
            <a:ext cx="10515600" cy="3784636"/>
          </a:xfrm>
        </p:spPr>
        <p:txBody>
          <a:bodyPr>
            <a:normAutofit/>
          </a:bodyPr>
          <a:lstStyle/>
          <a:p>
            <a:pPr marL="0" indent="0">
              <a:buNone/>
            </a:pPr>
            <a:r>
              <a:rPr lang="fr-BE" dirty="0"/>
              <a:t>EXIGENCE FORMELLE: « le produit est BENOR »…</a:t>
            </a:r>
          </a:p>
          <a:p>
            <a:pPr marL="0" indent="0">
              <a:buNone/>
            </a:pPr>
            <a:r>
              <a:rPr lang="fr-BE" sz="2000" dirty="0">
                <a:solidFill>
                  <a:srgbClr val="FF0000"/>
                </a:solidFill>
              </a:rPr>
              <a:t>Obligation pour le fabricant d’investir dans la certification avant de pouvoir vendre</a:t>
            </a:r>
          </a:p>
          <a:p>
            <a:pPr marL="0" indent="0">
              <a:buNone/>
            </a:pPr>
            <a:r>
              <a:rPr lang="fr-BE" sz="2000" dirty="0">
                <a:solidFill>
                  <a:srgbClr val="FF0000"/>
                </a:solidFill>
              </a:rPr>
              <a:t>Pour le pouvoir adjudicateur, risques de poursuites au niveau européen pour obstruction de marché</a:t>
            </a:r>
          </a:p>
          <a:p>
            <a:pPr marL="0" indent="0">
              <a:buNone/>
            </a:pPr>
            <a:endParaRPr lang="fr-BE" dirty="0"/>
          </a:p>
          <a:p>
            <a:pPr marL="0" indent="0">
              <a:buNone/>
            </a:pPr>
            <a:r>
              <a:rPr lang="fr-BE" dirty="0"/>
              <a:t>VALORISATION ECONOMIQUE: si on tient compte des frais de RTP, les produits certifiés sont moins chers!</a:t>
            </a:r>
          </a:p>
          <a:p>
            <a:pPr marL="0" indent="0">
              <a:buNone/>
            </a:pPr>
            <a:r>
              <a:rPr lang="fr-BE" dirty="0">
                <a:solidFill>
                  <a:srgbClr val="00B050"/>
                </a:solidFill>
              </a:rPr>
              <a:t>Favorise les produits certifiés mais permet toutefois au fabricant d’avoir un premier accès au marché avant d’investir dans la certification</a:t>
            </a:r>
          </a:p>
        </p:txBody>
      </p:sp>
    </p:spTree>
    <p:extLst>
      <p:ext uri="{BB962C8B-B14F-4D97-AF65-F5344CB8AC3E}">
        <p14:creationId xmlns:p14="http://schemas.microsoft.com/office/powerpoint/2010/main" val="353689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026236-C855-43DC-9BA7-2CB10C2CA2B4}"/>
              </a:ext>
            </a:extLst>
          </p:cNvPr>
          <p:cNvSpPr>
            <a:spLocks noGrp="1"/>
          </p:cNvSpPr>
          <p:nvPr>
            <p:ph type="title"/>
          </p:nvPr>
        </p:nvSpPr>
        <p:spPr>
          <a:xfrm>
            <a:off x="838200" y="681037"/>
            <a:ext cx="10515600" cy="1264721"/>
          </a:xfrm>
        </p:spPr>
        <p:txBody>
          <a:bodyPr>
            <a:normAutofit fontScale="90000"/>
          </a:bodyPr>
          <a:lstStyle/>
          <a:p>
            <a:pPr algn="ctr"/>
            <a:r>
              <a:rPr kumimoji="0" lang="fr-BE" sz="4400" b="1" i="0" strike="noStrike" kern="0" cap="none" spc="0" normalizeH="0" baseline="0" noProof="0" dirty="0">
                <a:ln>
                  <a:noFill/>
                </a:ln>
                <a:solidFill>
                  <a:srgbClr val="0070C0"/>
                </a:solidFill>
                <a:effectLst/>
                <a:uLnTx/>
                <a:uFillTx/>
                <a:latin typeface="Arial" charset="0"/>
                <a:ea typeface="+mj-ea"/>
                <a:cs typeface="Arial" charset="0"/>
              </a:rPr>
              <a:t>Valorisation économique de </a:t>
            </a:r>
            <a:br>
              <a:rPr kumimoji="0" lang="fr-BE" sz="4400" b="1" i="0" strike="noStrike" kern="0" cap="none" spc="0" normalizeH="0" baseline="0" noProof="0" dirty="0">
                <a:ln>
                  <a:noFill/>
                </a:ln>
                <a:solidFill>
                  <a:srgbClr val="0070C0"/>
                </a:solidFill>
                <a:effectLst/>
                <a:uLnTx/>
                <a:uFillTx/>
                <a:latin typeface="Arial" charset="0"/>
                <a:ea typeface="+mj-ea"/>
                <a:cs typeface="Arial" charset="0"/>
              </a:rPr>
            </a:br>
            <a:r>
              <a:rPr kumimoji="0" lang="fr-BE" sz="4400" b="1" i="0" strike="noStrike" kern="0" cap="none" spc="0" normalizeH="0" baseline="0" noProof="0" dirty="0">
                <a:ln>
                  <a:noFill/>
                </a:ln>
                <a:solidFill>
                  <a:srgbClr val="0070C0"/>
                </a:solidFill>
                <a:effectLst/>
                <a:uLnTx/>
                <a:uFillTx/>
                <a:latin typeface="Arial" charset="0"/>
                <a:ea typeface="+mj-ea"/>
                <a:cs typeface="Arial" charset="0"/>
              </a:rPr>
              <a:t>la certification volontaire</a:t>
            </a:r>
            <a:endParaRPr lang="fr-BE" b="1" dirty="0">
              <a:solidFill>
                <a:srgbClr val="0070C0"/>
              </a:solidFill>
            </a:endParaRPr>
          </a:p>
        </p:txBody>
      </p:sp>
      <p:sp>
        <p:nvSpPr>
          <p:cNvPr id="3" name="Espace réservé du contenu 2">
            <a:extLst>
              <a:ext uri="{FF2B5EF4-FFF2-40B4-BE49-F238E27FC236}">
                <a16:creationId xmlns:a16="http://schemas.microsoft.com/office/drawing/2014/main" id="{7DAD9679-DD36-4E9F-B1D7-7DA5A94317CB}"/>
              </a:ext>
            </a:extLst>
          </p:cNvPr>
          <p:cNvSpPr>
            <a:spLocks noGrp="1"/>
          </p:cNvSpPr>
          <p:nvPr>
            <p:ph idx="1"/>
          </p:nvPr>
        </p:nvSpPr>
        <p:spPr>
          <a:xfrm>
            <a:off x="838200" y="2254101"/>
            <a:ext cx="10515600" cy="3922861"/>
          </a:xfrm>
        </p:spPr>
        <p:txBody>
          <a:bodyPr>
            <a:normAutofit fontScale="47500" lnSpcReduction="20000"/>
          </a:bodyPr>
          <a:lstStyle/>
          <a:p>
            <a:pPr marR="0" lvl="0" defTabSz="914400" rtl="0" eaLnBrk="0" fontAlgn="base" latinLnBrk="0" hangingPunct="0">
              <a:lnSpc>
                <a:spcPct val="100000"/>
              </a:lnSpc>
              <a:spcBef>
                <a:spcPct val="20000"/>
              </a:spcBef>
              <a:spcAft>
                <a:spcPct val="0"/>
              </a:spcAft>
              <a:buClrTx/>
              <a:buSzTx/>
              <a:tabLst/>
              <a:defRPr/>
            </a:pPr>
            <a:r>
              <a:rPr kumimoji="0" lang="fr-BE" sz="4200" i="0" u="none" strike="noStrike" kern="0" cap="none" spc="0" normalizeH="0" baseline="0" noProof="0" dirty="0">
                <a:ln>
                  <a:noFill/>
                </a:ln>
                <a:solidFill>
                  <a:schemeClr val="tx1"/>
                </a:solidFill>
                <a:effectLst/>
                <a:uLnTx/>
                <a:uFillTx/>
                <a:latin typeface="Arial" pitchFamily="34" charset="0"/>
                <a:ea typeface="+mn-ea"/>
                <a:cs typeface="Arial" pitchFamily="34" charset="0"/>
              </a:rPr>
              <a:t>Les frais de réception technique préalable sont à charge de l’adjudicataire </a:t>
            </a:r>
            <a:br>
              <a:rPr kumimoji="0" lang="fr-BE" sz="4200" i="0" u="none" strike="noStrike" kern="0" cap="none" spc="0" normalizeH="0" baseline="0" noProof="0" dirty="0">
                <a:ln>
                  <a:noFill/>
                </a:ln>
                <a:solidFill>
                  <a:schemeClr val="tx1"/>
                </a:solidFill>
                <a:effectLst/>
                <a:uLnTx/>
                <a:uFillTx/>
                <a:latin typeface="Arial" pitchFamily="34" charset="0"/>
                <a:ea typeface="+mn-ea"/>
                <a:cs typeface="Arial" pitchFamily="34" charset="0"/>
              </a:rPr>
            </a:br>
            <a:r>
              <a:rPr kumimoji="0" lang="fr-BE" sz="4200" i="0" u="none" strike="noStrike" kern="0" cap="none" spc="0" normalizeH="0" baseline="0" noProof="0" dirty="0">
                <a:ln>
                  <a:noFill/>
                </a:ln>
                <a:solidFill>
                  <a:schemeClr val="tx1"/>
                </a:solidFill>
                <a:effectLst/>
                <a:uLnTx/>
                <a:uFillTx/>
                <a:latin typeface="Arial" pitchFamily="34" charset="0"/>
                <a:ea typeface="+mn-ea"/>
                <a:cs typeface="Arial" pitchFamily="34" charset="0"/>
              </a:rPr>
              <a:t>(</a:t>
            </a:r>
            <a:r>
              <a:rPr kumimoji="0" lang="fr-BE" sz="4200" i="0" strike="noStrike" kern="0" cap="none" spc="0" normalizeH="0" baseline="0" noProof="0" dirty="0">
                <a:ln>
                  <a:noFill/>
                </a:ln>
                <a:solidFill>
                  <a:schemeClr val="tx1"/>
                </a:solidFill>
                <a:effectLst/>
                <a:uLnTx/>
                <a:uFillTx/>
                <a:latin typeface="Arial" pitchFamily="34" charset="0"/>
                <a:ea typeface="+mn-ea"/>
                <a:cs typeface="Arial" pitchFamily="34" charset="0"/>
              </a:rPr>
              <a:t>pour autant que </a:t>
            </a:r>
            <a:r>
              <a:rPr kumimoji="0" lang="fr-BE" sz="4200" i="0" u="none" strike="noStrike" kern="0" cap="none" spc="0" normalizeH="0" baseline="0" noProof="0" dirty="0">
                <a:ln>
                  <a:noFill/>
                </a:ln>
                <a:solidFill>
                  <a:schemeClr val="tx1"/>
                </a:solidFill>
                <a:effectLst/>
                <a:uLnTx/>
                <a:uFillTx/>
                <a:latin typeface="Arial" pitchFamily="34" charset="0"/>
                <a:ea typeface="+mn-ea"/>
                <a:cs typeface="Arial" pitchFamily="34" charset="0"/>
              </a:rPr>
              <a:t>les documents du marché en fournissent le mode de calcul). </a:t>
            </a:r>
          </a:p>
          <a:p>
            <a:pPr marR="0" lvl="0" defTabSz="914400" rtl="0" eaLnBrk="0" fontAlgn="base" latinLnBrk="0" hangingPunct="0">
              <a:lnSpc>
                <a:spcPct val="100000"/>
              </a:lnSpc>
              <a:spcBef>
                <a:spcPct val="20000"/>
              </a:spcBef>
              <a:spcAft>
                <a:spcPct val="0"/>
              </a:spcAft>
              <a:buClrTx/>
              <a:buSzTx/>
              <a:tabLst/>
              <a:defRPr/>
            </a:pPr>
            <a:r>
              <a:rPr kumimoji="0" lang="fr-BE" sz="4200" i="0" u="none" strike="noStrike" kern="0" cap="none" spc="0" normalizeH="0" baseline="0" noProof="0" dirty="0">
                <a:ln>
                  <a:noFill/>
                </a:ln>
                <a:solidFill>
                  <a:schemeClr val="tx1"/>
                </a:solidFill>
                <a:effectLst/>
                <a:uLnTx/>
                <a:uFillTx/>
                <a:latin typeface="Arial" pitchFamily="34" charset="0"/>
                <a:ea typeface="+mn-ea"/>
                <a:cs typeface="Arial" pitchFamily="34" charset="0"/>
              </a:rPr>
              <a:t>Les produits certifiés peuvent être dispensés des contrôles de réception technique préalable (contrôles occasionnant des frais).</a:t>
            </a:r>
          </a:p>
          <a:p>
            <a:pPr marL="0" marR="0" lvl="0" indent="0" defTabSz="914400" rtl="0" eaLnBrk="0" fontAlgn="base" latinLnBrk="0" hangingPunct="0">
              <a:lnSpc>
                <a:spcPct val="100000"/>
              </a:lnSpc>
              <a:spcBef>
                <a:spcPct val="20000"/>
              </a:spcBef>
              <a:spcAft>
                <a:spcPct val="0"/>
              </a:spcAft>
              <a:buClrTx/>
              <a:buSzTx/>
              <a:buFontTx/>
              <a:buNone/>
              <a:tabLst/>
              <a:defRPr/>
            </a:pPr>
            <a:endParaRPr kumimoji="0" lang="fr-BE" sz="42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defTabSz="914400" rtl="0" eaLnBrk="0" fontAlgn="base" latinLnBrk="0" hangingPunct="0">
              <a:lnSpc>
                <a:spcPct val="100000"/>
              </a:lnSpc>
              <a:spcBef>
                <a:spcPct val="20000"/>
              </a:spcBef>
              <a:spcAft>
                <a:spcPct val="0"/>
              </a:spcAft>
              <a:buClrTx/>
              <a:buSzTx/>
              <a:buFontTx/>
              <a:buNone/>
              <a:tabLst/>
              <a:defRPr/>
            </a:pPr>
            <a:r>
              <a:rPr kumimoji="0" lang="fr-BE" sz="4200" i="0" u="none" strike="noStrike" kern="0" cap="none" spc="0" normalizeH="0" baseline="0" noProof="0" dirty="0">
                <a:ln>
                  <a:noFill/>
                </a:ln>
                <a:solidFill>
                  <a:srgbClr val="00B050"/>
                </a:solidFill>
                <a:effectLst/>
                <a:uLnTx/>
                <a:uFillTx/>
                <a:latin typeface="Arial" pitchFamily="34" charset="0"/>
                <a:ea typeface="+mn-ea"/>
                <a:cs typeface="Arial" pitchFamily="34" charset="0"/>
              </a:rPr>
              <a:t>Le soumissionnaire qui propose un produit  (valablement) certifié  ne doit pas augmenter le prix du produit des frais de réception technique préalable.</a:t>
            </a:r>
          </a:p>
          <a:p>
            <a:pPr marL="0" marR="0" lvl="0" indent="0" defTabSz="914400" rtl="0" eaLnBrk="0" fontAlgn="base" latinLnBrk="0" hangingPunct="0">
              <a:lnSpc>
                <a:spcPct val="100000"/>
              </a:lnSpc>
              <a:spcBef>
                <a:spcPct val="20000"/>
              </a:spcBef>
              <a:spcAft>
                <a:spcPct val="0"/>
              </a:spcAft>
              <a:buClrTx/>
              <a:buSzTx/>
              <a:buFontTx/>
              <a:buNone/>
              <a:tabLst/>
              <a:defRPr/>
            </a:pPr>
            <a:endParaRPr kumimoji="0" lang="fr-BE" sz="42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lang="fr-BE" sz="4200" b="1" kern="0" dirty="0">
                <a:solidFill>
                  <a:srgbClr val="0070C0"/>
                </a:solidFill>
                <a:latin typeface="Arial" pitchFamily="34" charset="0"/>
                <a:cs typeface="Arial" pitchFamily="34" charset="0"/>
              </a:rPr>
              <a:t>prix </a:t>
            </a:r>
            <a:r>
              <a:rPr kumimoji="0" lang="fr-BE" sz="4200" b="1" i="0" u="none" strike="noStrike" kern="0" cap="none" spc="0" normalizeH="0" baseline="0" noProof="0" dirty="0">
                <a:ln>
                  <a:noFill/>
                </a:ln>
                <a:solidFill>
                  <a:srgbClr val="0070C0"/>
                </a:solidFill>
                <a:effectLst/>
                <a:uLnTx/>
                <a:uFillTx/>
                <a:latin typeface="Arial" pitchFamily="34" charset="0"/>
                <a:ea typeface="+mn-ea"/>
                <a:cs typeface="Arial" pitchFamily="34" charset="0"/>
              </a:rPr>
              <a:t>produit certifié     &lt;     prix produit non certifié + frais de RTP</a:t>
            </a:r>
          </a:p>
          <a:p>
            <a:pPr marL="0" marR="0" lvl="0" indent="0" defTabSz="914400" rtl="0" eaLnBrk="0" fontAlgn="base" latinLnBrk="0" hangingPunct="0">
              <a:lnSpc>
                <a:spcPct val="100000"/>
              </a:lnSpc>
              <a:spcBef>
                <a:spcPct val="20000"/>
              </a:spcBef>
              <a:spcAft>
                <a:spcPct val="0"/>
              </a:spcAft>
              <a:buClrTx/>
              <a:buSzTx/>
              <a:buFontTx/>
              <a:buNone/>
              <a:tabLst/>
              <a:defRPr/>
            </a:pPr>
            <a:endParaRPr kumimoji="0" lang="fr-BE" sz="42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defTabSz="914400" rtl="0" eaLnBrk="0" fontAlgn="base" latinLnBrk="0" hangingPunct="0">
              <a:lnSpc>
                <a:spcPct val="100000"/>
              </a:lnSpc>
              <a:spcBef>
                <a:spcPct val="20000"/>
              </a:spcBef>
              <a:spcAft>
                <a:spcPct val="0"/>
              </a:spcAft>
              <a:buClrTx/>
              <a:buSzTx/>
              <a:buFontTx/>
              <a:buNone/>
              <a:tabLst/>
              <a:defRPr/>
            </a:pPr>
            <a:r>
              <a:rPr kumimoji="0" lang="fr-BE" sz="4200" i="0" u="none" strike="noStrike" kern="0" cap="none" spc="0" normalizeH="0" baseline="0" noProof="0" dirty="0">
                <a:ln>
                  <a:noFill/>
                </a:ln>
                <a:solidFill>
                  <a:srgbClr val="FF0000"/>
                </a:solidFill>
                <a:effectLst/>
                <a:uLnTx/>
                <a:uFillTx/>
                <a:latin typeface="Arial" pitchFamily="34" charset="0"/>
                <a:ea typeface="+mn-ea"/>
                <a:cs typeface="Arial" pitchFamily="34" charset="0"/>
              </a:rPr>
              <a:t>Mais, pour que le système fonctionne, il faut que les documents du marché donnent au soumissionnaire les éléments nécessaires au calcul du coût des frais de réception technique préalable.</a:t>
            </a:r>
            <a:endParaRPr kumimoji="0" lang="de-DE" sz="4200" i="0" u="none" strike="noStrike" kern="0" cap="none" spc="0" normalizeH="0" baseline="0" noProof="0" dirty="0">
              <a:ln>
                <a:noFill/>
              </a:ln>
              <a:solidFill>
                <a:srgbClr val="FF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004038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5A363D-A26D-44D1-AEA6-76A8584724A9}"/>
              </a:ext>
            </a:extLst>
          </p:cNvPr>
          <p:cNvSpPr>
            <a:spLocks noGrp="1"/>
          </p:cNvSpPr>
          <p:nvPr>
            <p:ph type="title"/>
          </p:nvPr>
        </p:nvSpPr>
        <p:spPr>
          <a:xfrm>
            <a:off x="838200" y="829339"/>
            <a:ext cx="10515600" cy="1286539"/>
          </a:xfrm>
        </p:spPr>
        <p:txBody>
          <a:bodyPr>
            <a:normAutofit fontScale="90000"/>
          </a:bodyPr>
          <a:lstStyle/>
          <a:p>
            <a:pPr algn="ctr"/>
            <a:r>
              <a:rPr kumimoji="0" lang="fr-BE" sz="4400" b="1" i="0" strike="noStrike" kern="0" cap="none" spc="0" normalizeH="0" baseline="0" noProof="0" dirty="0">
                <a:ln>
                  <a:noFill/>
                </a:ln>
                <a:solidFill>
                  <a:srgbClr val="0070C0"/>
                </a:solidFill>
                <a:effectLst/>
                <a:uLnTx/>
                <a:uFillTx/>
                <a:latin typeface="Arial" charset="0"/>
                <a:ea typeface="+mj-ea"/>
                <a:cs typeface="Arial" charset="0"/>
              </a:rPr>
              <a:t>Calcul</a:t>
            </a:r>
            <a:r>
              <a:rPr lang="fr-BE" b="1" kern="0" dirty="0">
                <a:solidFill>
                  <a:srgbClr val="0070C0"/>
                </a:solidFill>
                <a:latin typeface="Arial" charset="0"/>
                <a:cs typeface="Arial" charset="0"/>
              </a:rPr>
              <a:t> </a:t>
            </a:r>
            <a:r>
              <a:rPr kumimoji="0" lang="fr-BE" sz="4400" b="1" i="0" strike="noStrike" kern="0" cap="none" spc="0" normalizeH="0" baseline="0" noProof="0" dirty="0">
                <a:ln>
                  <a:noFill/>
                </a:ln>
                <a:solidFill>
                  <a:srgbClr val="0070C0"/>
                </a:solidFill>
                <a:effectLst/>
                <a:uLnTx/>
                <a:uFillTx/>
                <a:latin typeface="Arial" charset="0"/>
                <a:ea typeface="+mj-ea"/>
                <a:cs typeface="Arial" charset="0"/>
              </a:rPr>
              <a:t>du coût des frais de RTP par le </a:t>
            </a:r>
            <a:r>
              <a:rPr lang="fr-BE" b="1" kern="0" dirty="0">
                <a:solidFill>
                  <a:srgbClr val="0070C0"/>
                </a:solidFill>
                <a:latin typeface="Arial" charset="0"/>
                <a:cs typeface="Arial" charset="0"/>
              </a:rPr>
              <a:t>soumissionnaire: données nécessaires </a:t>
            </a:r>
            <a:endParaRPr lang="fr-BE" dirty="0">
              <a:solidFill>
                <a:srgbClr val="0070C0"/>
              </a:solidFill>
            </a:endParaRPr>
          </a:p>
        </p:txBody>
      </p:sp>
      <p:sp>
        <p:nvSpPr>
          <p:cNvPr id="3" name="Espace réservé du contenu 2">
            <a:extLst>
              <a:ext uri="{FF2B5EF4-FFF2-40B4-BE49-F238E27FC236}">
                <a16:creationId xmlns:a16="http://schemas.microsoft.com/office/drawing/2014/main" id="{8F49C1E7-BEBF-49E6-8202-562209381179}"/>
              </a:ext>
            </a:extLst>
          </p:cNvPr>
          <p:cNvSpPr>
            <a:spLocks noGrp="1"/>
          </p:cNvSpPr>
          <p:nvPr>
            <p:ph idx="1"/>
          </p:nvPr>
        </p:nvSpPr>
        <p:spPr>
          <a:xfrm>
            <a:off x="838200" y="2296633"/>
            <a:ext cx="10515600" cy="3880330"/>
          </a:xfrm>
        </p:spPr>
        <p:txBody>
          <a:bodyPr>
            <a:normAutofit fontScale="77500" lnSpcReduction="20000"/>
          </a:bodyPr>
          <a:lstStyle/>
          <a:p>
            <a:pPr marL="0" marR="0" lvl="0" indent="-342900" algn="l" defTabSz="914400" rtl="0" eaLnBrk="0" fontAlgn="base" latinLnBrk="0" hangingPunct="0">
              <a:lnSpc>
                <a:spcPct val="100000"/>
              </a:lnSpc>
              <a:spcBef>
                <a:spcPct val="20000"/>
              </a:spcBef>
              <a:spcAft>
                <a:spcPct val="0"/>
              </a:spcAft>
              <a:buClrTx/>
              <a:buSzTx/>
              <a:buFontTx/>
              <a:buNone/>
              <a:tabLst/>
              <a:defRPr/>
            </a:pPr>
            <a:r>
              <a:rPr kumimoji="0" lang="fr-BE" sz="2800" b="0" i="0" u="none" strike="sngStrike" kern="0" cap="none" spc="0" normalizeH="0" baseline="0" noProof="0" dirty="0">
                <a:ln>
                  <a:noFill/>
                </a:ln>
                <a:solidFill>
                  <a:schemeClr val="tx1"/>
                </a:solidFill>
                <a:effectLst/>
                <a:uLnTx/>
                <a:uFillTx/>
                <a:latin typeface="Arial" pitchFamily="34" charset="0"/>
                <a:ea typeface="+mn-ea"/>
                <a:cs typeface="Arial" pitchFamily="34" charset="0"/>
              </a:rPr>
              <a:t>Définition dans les documents du marché de programmes de réception technique préalable précisant pour un produit la nature et la fréquence des essais, le nombre de visites, les taux horaires des agents réceptionnaires, les coûts kilométriques pour nos véhicules…</a:t>
            </a:r>
            <a:r>
              <a:rPr lang="fr-BE" strike="sngStrike" kern="0" dirty="0">
                <a:latin typeface="Arial" pitchFamily="34" charset="0"/>
                <a:cs typeface="Arial" pitchFamily="34" charset="0"/>
              </a:rPr>
              <a:t> pour</a:t>
            </a:r>
            <a:r>
              <a:rPr kumimoji="0" lang="fr-BE" sz="2800" b="0" i="0" u="none" strike="sngStrike" kern="0" cap="none" spc="0" normalizeH="0" baseline="0" noProof="0" dirty="0">
                <a:ln>
                  <a:noFill/>
                </a:ln>
                <a:solidFill>
                  <a:schemeClr val="tx1"/>
                </a:solidFill>
                <a:effectLst/>
                <a:uLnTx/>
                <a:uFillTx/>
                <a:latin typeface="Arial" pitchFamily="34" charset="0"/>
                <a:ea typeface="+mn-ea"/>
                <a:cs typeface="Arial" pitchFamily="34" charset="0"/>
              </a:rPr>
              <a:t> permettre au soumissionnaire de calculer les frais et de les inclure dans son prix de soumission</a:t>
            </a:r>
            <a:r>
              <a:rPr kumimoji="0" lang="fr-BE" sz="2800" b="0" i="0" u="none" kern="0" cap="none" spc="0" normalizeH="0" baseline="0" noProof="0" dirty="0">
                <a:ln>
                  <a:noFill/>
                </a:ln>
                <a:solidFill>
                  <a:schemeClr val="tx1"/>
                </a:solidFill>
                <a:effectLst/>
                <a:uLnTx/>
                <a:uFillTx/>
                <a:latin typeface="Arial" pitchFamily="34" charset="0"/>
                <a:ea typeface="+mn-ea"/>
                <a:cs typeface="Arial" pitchFamily="34" charset="0"/>
              </a:rPr>
              <a:t>. </a:t>
            </a:r>
            <a:r>
              <a:rPr kumimoji="0" lang="fr-BE" sz="2800" b="0" i="0" u="none" kern="0" cap="none" spc="0" normalizeH="0" baseline="0" noProof="0" dirty="0">
                <a:ln>
                  <a:noFill/>
                </a:ln>
                <a:solidFill>
                  <a:srgbClr val="FF0000"/>
                </a:solidFill>
                <a:effectLst/>
                <a:uLnTx/>
                <a:uFillTx/>
                <a:latin typeface="Arial" pitchFamily="34" charset="0"/>
                <a:ea typeface="+mn-ea"/>
                <a:cs typeface="Arial" pitchFamily="34" charset="0"/>
              </a:rPr>
              <a:t>Principe</a:t>
            </a:r>
            <a:r>
              <a:rPr lang="fr-BE" kern="0" dirty="0">
                <a:solidFill>
                  <a:srgbClr val="FF0000"/>
                </a:solidFill>
                <a:latin typeface="Arial" pitchFamily="34" charset="0"/>
                <a:cs typeface="Arial" pitchFamily="34" charset="0"/>
              </a:rPr>
              <a:t> abandonné </a:t>
            </a:r>
            <a:r>
              <a:rPr lang="fr-BE" sz="2100" kern="0" dirty="0">
                <a:solidFill>
                  <a:srgbClr val="FF0000"/>
                </a:solidFill>
                <a:latin typeface="Arial" pitchFamily="34" charset="0"/>
                <a:cs typeface="Arial" pitchFamily="34" charset="0"/>
              </a:rPr>
              <a:t>(sauf quelques exceptions)</a:t>
            </a:r>
            <a:endParaRPr kumimoji="0" lang="de-DE" sz="2100" b="0" i="0" u="none" kern="0" cap="none" spc="0" normalizeH="0" baseline="0" noProof="0" dirty="0">
              <a:ln>
                <a:noFill/>
              </a:ln>
              <a:solidFill>
                <a:srgbClr val="FF0000"/>
              </a:solidFill>
              <a:effectLst/>
              <a:uLnTx/>
              <a:uFillTx/>
              <a:latin typeface="Arial" pitchFamily="34" charset="0"/>
              <a:ea typeface="+mn-ea"/>
              <a:cs typeface="Arial" pitchFamily="34" charset="0"/>
            </a:endParaRPr>
          </a:p>
          <a:p>
            <a:pPr marL="0" marR="0" lvl="0" indent="-342900" algn="l" defTabSz="914400" rtl="0" eaLnBrk="0" fontAlgn="base" latinLnBrk="0" hangingPunct="0">
              <a:lnSpc>
                <a:spcPct val="100000"/>
              </a:lnSpc>
              <a:spcBef>
                <a:spcPct val="20000"/>
              </a:spcBef>
              <a:spcAft>
                <a:spcPct val="0"/>
              </a:spcAft>
              <a:buClrTx/>
              <a:buSzTx/>
              <a:buFontTx/>
              <a:buNone/>
              <a:tabLst/>
              <a:defRPr/>
            </a:pPr>
            <a:r>
              <a:rPr kumimoji="0" lang="fr-BE" sz="2800" b="0" i="0" u="none" strike="noStrike" kern="0" cap="none" spc="0" normalizeH="0" baseline="0" noProof="0" dirty="0">
                <a:ln>
                  <a:noFill/>
                </a:ln>
                <a:solidFill>
                  <a:srgbClr val="00B050"/>
                </a:solidFill>
                <a:effectLst/>
                <a:uLnTx/>
                <a:uFillTx/>
                <a:latin typeface="Arial" pitchFamily="34" charset="0"/>
                <a:ea typeface="+mn-ea"/>
                <a:cs typeface="Arial" pitchFamily="34" charset="0"/>
              </a:rPr>
              <a:t>En pratique, la définition complète des paramètres par le pouvoir adjudicateur était difficile et le système était beaucoup trop lourd pour le soumissionnaire.</a:t>
            </a:r>
          </a:p>
          <a:p>
            <a:pPr marL="0" marR="0" lvl="0" indent="-342900" algn="l" defTabSz="914400" rtl="0" eaLnBrk="0" fontAlgn="base" latinLnBrk="0" hangingPunct="0">
              <a:lnSpc>
                <a:spcPct val="100000"/>
              </a:lnSpc>
              <a:spcBef>
                <a:spcPct val="20000"/>
              </a:spcBef>
              <a:spcAft>
                <a:spcPct val="0"/>
              </a:spcAft>
              <a:buClrTx/>
              <a:buSzTx/>
              <a:buFontTx/>
              <a:buNone/>
              <a:tabLst/>
              <a:defRPr/>
            </a:pPr>
            <a:endParaRPr kumimoji="0" lang="de-DE" sz="1400" b="0"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342900" algn="l" defTabSz="914400" rtl="0" eaLnBrk="0" fontAlgn="base" latinLnBrk="0" hangingPunct="0">
              <a:lnSpc>
                <a:spcPct val="150000"/>
              </a:lnSpc>
              <a:spcBef>
                <a:spcPct val="20000"/>
              </a:spcBef>
              <a:spcAft>
                <a:spcPts val="0"/>
              </a:spcAft>
              <a:buClrTx/>
              <a:buSzTx/>
              <a:buFontTx/>
              <a:buNone/>
              <a:tabLst/>
              <a:defRPr/>
            </a:pPr>
            <a:r>
              <a:rPr kumimoji="0" lang="fr-BE" sz="3200" i="0" u="none" strike="noStrike" kern="0" cap="none" normalizeH="0" noProof="0" dirty="0">
                <a:ln>
                  <a:noFill/>
                </a:ln>
                <a:solidFill>
                  <a:schemeClr val="tx1"/>
                </a:solidFill>
                <a:effectLst/>
                <a:uLnTx/>
                <a:uFillTx/>
                <a:latin typeface="Arial" pitchFamily="34" charset="0"/>
                <a:ea typeface="+mn-ea"/>
                <a:cs typeface="Arial" pitchFamily="34" charset="0"/>
              </a:rPr>
              <a:t>Depuis 2015, </a:t>
            </a:r>
            <a:r>
              <a:rPr lang="fr-BE" sz="3200" kern="0" dirty="0">
                <a:latin typeface="Arial" pitchFamily="34" charset="0"/>
                <a:cs typeface="Arial" pitchFamily="34" charset="0"/>
              </a:rPr>
              <a:t>l</a:t>
            </a:r>
            <a:r>
              <a:rPr kumimoji="0" lang="fr-BE" sz="3200" i="0" u="none" strike="noStrike" kern="0" cap="none" normalizeH="0" noProof="0" dirty="0">
                <a:ln>
                  <a:noFill/>
                </a:ln>
                <a:solidFill>
                  <a:schemeClr val="tx1"/>
                </a:solidFill>
                <a:effectLst/>
                <a:uLnTx/>
                <a:uFillTx/>
                <a:latin typeface="Arial" pitchFamily="34" charset="0"/>
                <a:ea typeface="+mn-ea"/>
                <a:cs typeface="Arial" pitchFamily="34" charset="0"/>
              </a:rPr>
              <a:t>e CCT Qualiroutes utilise un système simple</a:t>
            </a:r>
            <a:r>
              <a:rPr kumimoji="0" lang="fr-BE" sz="3200" i="0" u="none" strike="noStrike" kern="0" cap="none" spc="0" normalizeH="0" baseline="0" noProof="0" dirty="0">
                <a:ln>
                  <a:noFill/>
                </a:ln>
                <a:solidFill>
                  <a:schemeClr val="tx1"/>
                </a:solidFill>
                <a:effectLst/>
                <a:uLnTx/>
                <a:uFillTx/>
                <a:latin typeface="Arial" pitchFamily="34" charset="0"/>
                <a:ea typeface="+mn-ea"/>
                <a:cs typeface="Arial" pitchFamily="34" charset="0"/>
              </a:rPr>
              <a:t>: </a:t>
            </a:r>
          </a:p>
          <a:p>
            <a:pPr marL="0" marR="0" lvl="0" indent="-342900" algn="l" defTabSz="914400" rtl="0" eaLnBrk="0" fontAlgn="base" latinLnBrk="0" hangingPunct="0">
              <a:lnSpc>
                <a:spcPct val="120000"/>
              </a:lnSpc>
              <a:spcBef>
                <a:spcPct val="20000"/>
              </a:spcBef>
              <a:spcAft>
                <a:spcPts val="0"/>
              </a:spcAft>
              <a:buClrTx/>
              <a:buSzTx/>
              <a:buFontTx/>
              <a:buNone/>
              <a:tabLst/>
              <a:defRPr/>
            </a:pPr>
            <a:r>
              <a:rPr lang="fr-BE" sz="3200" b="1" i="1" kern="0" dirty="0">
                <a:solidFill>
                  <a:srgbClr val="0070C0"/>
                </a:solidFill>
                <a:latin typeface="Arial" pitchFamily="34" charset="0"/>
                <a:cs typeface="Arial" pitchFamily="34" charset="0"/>
              </a:rPr>
              <a:t>D</a:t>
            </a:r>
            <a:r>
              <a:rPr kumimoji="0" lang="fr-BE" sz="3200" b="1" i="1" u="none" strike="noStrike" kern="0" cap="none" spc="0" normalizeH="0" baseline="0" noProof="0" dirty="0">
                <a:ln>
                  <a:noFill/>
                </a:ln>
                <a:solidFill>
                  <a:srgbClr val="0070C0"/>
                </a:solidFill>
                <a:effectLst/>
                <a:uLnTx/>
                <a:uFillTx/>
                <a:latin typeface="Arial" pitchFamily="34" charset="0"/>
                <a:ea typeface="+mn-ea"/>
                <a:cs typeface="Arial" pitchFamily="34" charset="0"/>
              </a:rPr>
              <a:t>ocument de référence Qualiroutes-A-3 « Modalités de réception technique préalable » annexe 3</a:t>
            </a:r>
            <a:endParaRPr kumimoji="0" lang="de-DE" sz="3200" b="1" i="1" u="none" strike="noStrike" kern="0" cap="none" spc="0" normalizeH="0" baseline="0" noProof="0" dirty="0">
              <a:ln>
                <a:noFill/>
              </a:ln>
              <a:solidFill>
                <a:srgbClr val="0070C0"/>
              </a:solidFill>
              <a:effectLst/>
              <a:uLnTx/>
              <a:uFillTx/>
              <a:latin typeface="Arial" pitchFamily="34" charset="0"/>
              <a:ea typeface="+mn-ea"/>
              <a:cs typeface="Arial" pitchFamily="34" charset="0"/>
            </a:endParaRPr>
          </a:p>
          <a:p>
            <a:endParaRPr lang="fr-BE" dirty="0"/>
          </a:p>
        </p:txBody>
      </p:sp>
    </p:spTree>
    <p:extLst>
      <p:ext uri="{BB962C8B-B14F-4D97-AF65-F5344CB8AC3E}">
        <p14:creationId xmlns:p14="http://schemas.microsoft.com/office/powerpoint/2010/main" val="334866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4CD9F3-F749-4A58-80A4-DC342C7596F9}"/>
              </a:ext>
            </a:extLst>
          </p:cNvPr>
          <p:cNvSpPr>
            <a:spLocks noGrp="1"/>
          </p:cNvSpPr>
          <p:nvPr>
            <p:ph type="title"/>
          </p:nvPr>
        </p:nvSpPr>
        <p:spPr>
          <a:xfrm>
            <a:off x="838200" y="546101"/>
            <a:ext cx="10515600" cy="1279524"/>
          </a:xfrm>
        </p:spPr>
        <p:txBody>
          <a:bodyPr>
            <a:normAutofit/>
          </a:bodyPr>
          <a:lstStyle/>
          <a:p>
            <a:pPr algn="ctr"/>
            <a:r>
              <a:rPr kumimoji="0" lang="fr-BE" sz="4000" b="1" i="0" strike="noStrike" kern="0" cap="none" spc="0" normalizeH="0" baseline="0" noProof="0" dirty="0">
                <a:ln>
                  <a:noFill/>
                </a:ln>
                <a:solidFill>
                  <a:srgbClr val="0070C0"/>
                </a:solidFill>
                <a:effectLst/>
                <a:uLnTx/>
                <a:uFillTx/>
                <a:latin typeface="Arial" charset="0"/>
                <a:ea typeface="+mj-ea"/>
                <a:cs typeface="Arial" charset="0"/>
              </a:rPr>
              <a:t>Document de référence Qualiroutes-A-3</a:t>
            </a:r>
            <a:r>
              <a:rPr lang="fr-BE" sz="4000" b="1" kern="0" dirty="0">
                <a:solidFill>
                  <a:srgbClr val="0070C0"/>
                </a:solidFill>
                <a:latin typeface="Arial" charset="0"/>
                <a:cs typeface="Arial" charset="0"/>
              </a:rPr>
              <a:t> annexe 3</a:t>
            </a:r>
            <a:endParaRPr lang="fr-BE" sz="4000" dirty="0">
              <a:solidFill>
                <a:srgbClr val="0070C0"/>
              </a:solidFill>
            </a:endParaRPr>
          </a:p>
        </p:txBody>
      </p:sp>
      <p:sp>
        <p:nvSpPr>
          <p:cNvPr id="5" name="Espace réservé du contenu 4">
            <a:extLst>
              <a:ext uri="{FF2B5EF4-FFF2-40B4-BE49-F238E27FC236}">
                <a16:creationId xmlns:a16="http://schemas.microsoft.com/office/drawing/2014/main" id="{2990324A-BA85-413B-86E1-CB1EEEAF4F1C}"/>
              </a:ext>
            </a:extLst>
          </p:cNvPr>
          <p:cNvSpPr>
            <a:spLocks noGrp="1"/>
          </p:cNvSpPr>
          <p:nvPr>
            <p:ph idx="1"/>
          </p:nvPr>
        </p:nvSpPr>
        <p:spPr>
          <a:xfrm>
            <a:off x="838200" y="1960561"/>
            <a:ext cx="10515600" cy="4351338"/>
          </a:xfrm>
        </p:spPr>
        <p:txBody>
          <a:bodyPr/>
          <a:lstStyle/>
          <a:p>
            <a:endParaRPr lang="fr-BE" dirty="0"/>
          </a:p>
          <a:p>
            <a:pPr marL="0" indent="0">
              <a:buNone/>
            </a:pPr>
            <a:endParaRPr lang="fr-BE" dirty="0"/>
          </a:p>
          <a:p>
            <a:r>
              <a:rPr lang="fr-BE" dirty="0">
                <a:solidFill>
                  <a:srgbClr val="00B050"/>
                </a:solidFill>
              </a:rPr>
              <a:t>Forfait pour petites quantités</a:t>
            </a:r>
          </a:p>
          <a:p>
            <a:r>
              <a:rPr lang="fr-BE" dirty="0">
                <a:solidFill>
                  <a:srgbClr val="00B050"/>
                </a:solidFill>
              </a:rPr>
              <a:t>Coût unitaire</a:t>
            </a:r>
          </a:p>
          <a:p>
            <a:r>
              <a:rPr lang="fr-BE" dirty="0">
                <a:solidFill>
                  <a:srgbClr val="00B050"/>
                </a:solidFill>
              </a:rPr>
              <a:t>Unité</a:t>
            </a:r>
          </a:p>
          <a:p>
            <a:r>
              <a:rPr lang="fr-BE" dirty="0">
                <a:solidFill>
                  <a:srgbClr val="00B050"/>
                </a:solidFill>
              </a:rPr>
              <a:t>Formule d’indexation</a:t>
            </a:r>
          </a:p>
        </p:txBody>
      </p:sp>
      <p:pic>
        <p:nvPicPr>
          <p:cNvPr id="6" name="Picture 4">
            <a:extLst>
              <a:ext uri="{FF2B5EF4-FFF2-40B4-BE49-F238E27FC236}">
                <a16:creationId xmlns:a16="http://schemas.microsoft.com/office/drawing/2014/main" id="{C23F38D4-5E94-4CBC-9143-3D64700774A8}"/>
              </a:ext>
            </a:extLst>
          </p:cNvPr>
          <p:cNvPicPr>
            <a:picLocks noChangeAspect="1" noChangeArrowheads="1"/>
          </p:cNvPicPr>
          <p:nvPr/>
        </p:nvPicPr>
        <p:blipFill>
          <a:blip r:embed="rId2" cstate="print"/>
          <a:srcRect/>
          <a:stretch>
            <a:fillRect/>
          </a:stretch>
        </p:blipFill>
        <p:spPr bwMode="auto">
          <a:xfrm>
            <a:off x="5603415" y="1825625"/>
            <a:ext cx="5537291" cy="4351338"/>
          </a:xfrm>
          <a:prstGeom prst="rect">
            <a:avLst/>
          </a:prstGeom>
          <a:noFill/>
          <a:ln w="9525">
            <a:noFill/>
            <a:miter lim="800000"/>
            <a:headEnd/>
            <a:tailEnd/>
          </a:ln>
        </p:spPr>
      </p:pic>
    </p:spTree>
    <p:extLst>
      <p:ext uri="{BB962C8B-B14F-4D97-AF65-F5344CB8AC3E}">
        <p14:creationId xmlns:p14="http://schemas.microsoft.com/office/powerpoint/2010/main" val="1561175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F1A6A3-2A8D-40E4-A516-078D71FD4C5F}"/>
              </a:ext>
            </a:extLst>
          </p:cNvPr>
          <p:cNvSpPr>
            <a:spLocks noGrp="1"/>
          </p:cNvSpPr>
          <p:nvPr>
            <p:ph type="title"/>
          </p:nvPr>
        </p:nvSpPr>
        <p:spPr>
          <a:xfrm>
            <a:off x="838200" y="681037"/>
            <a:ext cx="10515600" cy="1509270"/>
          </a:xfrm>
        </p:spPr>
        <p:txBody>
          <a:bodyPr>
            <a:normAutofit/>
          </a:bodyPr>
          <a:lstStyle/>
          <a:p>
            <a:pPr algn="ctr"/>
            <a:r>
              <a:rPr kumimoji="0" lang="fr-BE" sz="4000" b="1" i="0" strike="noStrike" kern="0" cap="none" spc="0" normalizeH="0" baseline="0" noProof="0" dirty="0">
                <a:ln>
                  <a:noFill/>
                </a:ln>
                <a:solidFill>
                  <a:srgbClr val="0070C0"/>
                </a:solidFill>
                <a:effectLst/>
                <a:uLnTx/>
                <a:uFillTx/>
                <a:latin typeface="Arial" charset="0"/>
                <a:ea typeface="+mj-ea"/>
                <a:cs typeface="Arial" charset="0"/>
              </a:rPr>
              <a:t>Document de référence Qualiroutes-A-3</a:t>
            </a:r>
            <a:r>
              <a:rPr lang="fr-BE" sz="4000" b="1" kern="0" dirty="0">
                <a:solidFill>
                  <a:srgbClr val="0070C0"/>
                </a:solidFill>
                <a:latin typeface="Arial" charset="0"/>
                <a:cs typeface="Arial" charset="0"/>
              </a:rPr>
              <a:t> annexe 3</a:t>
            </a:r>
            <a:endParaRPr lang="fr-BE" sz="4000" dirty="0">
              <a:solidFill>
                <a:srgbClr val="0070C0"/>
              </a:solidFill>
            </a:endParaRPr>
          </a:p>
        </p:txBody>
      </p:sp>
      <p:sp>
        <p:nvSpPr>
          <p:cNvPr id="3" name="Espace réservé du contenu 2">
            <a:extLst>
              <a:ext uri="{FF2B5EF4-FFF2-40B4-BE49-F238E27FC236}">
                <a16:creationId xmlns:a16="http://schemas.microsoft.com/office/drawing/2014/main" id="{C512667F-17BF-4D11-9F49-729C21761B19}"/>
              </a:ext>
            </a:extLst>
          </p:cNvPr>
          <p:cNvSpPr>
            <a:spLocks noGrp="1"/>
          </p:cNvSpPr>
          <p:nvPr>
            <p:ph idx="1"/>
          </p:nvPr>
        </p:nvSpPr>
        <p:spPr>
          <a:xfrm>
            <a:off x="838200" y="2190307"/>
            <a:ext cx="10515600" cy="3986656"/>
          </a:xfrm>
        </p:spPr>
        <p:txBody>
          <a:bodyPr>
            <a:normAutofit/>
          </a:bodyPr>
          <a:lstStyle/>
          <a:p>
            <a:pPr marL="0" marR="0" lvl="0" indent="-342900" algn="l" defTabSz="914400" rtl="0" eaLnBrk="0" fontAlgn="base" latinLnBrk="0" hangingPunct="0">
              <a:lnSpc>
                <a:spcPct val="100000"/>
              </a:lnSpc>
              <a:spcBef>
                <a:spcPct val="20000"/>
              </a:spcBef>
              <a:spcAft>
                <a:spcPct val="0"/>
              </a:spcAft>
              <a:buClrTx/>
              <a:buSzTx/>
              <a:buFontTx/>
              <a:buNone/>
              <a:tabLst/>
              <a:defRPr/>
            </a:pPr>
            <a:endParaRPr kumimoji="0" lang="fr-BE" sz="1100" b="0" i="0" u="none" strike="noStrike" kern="0" cap="none" spc="0" normalizeH="0" baseline="0" noProof="0" dirty="0">
              <a:ln>
                <a:noFill/>
              </a:ln>
              <a:solidFill>
                <a:schemeClr val="tx1"/>
              </a:solidFill>
              <a:effectLst/>
              <a:uLnTx/>
              <a:uFillTx/>
              <a:latin typeface="Arial" charset="0"/>
              <a:ea typeface="+mn-ea"/>
              <a:cs typeface="Arial" charset="0"/>
            </a:endParaRPr>
          </a:p>
          <a:p>
            <a:pPr marL="0" marR="0" lvl="0" indent="-342900" algn="l" defTabSz="914400" rtl="0" eaLnBrk="0" fontAlgn="base" latinLnBrk="0" hangingPunct="0">
              <a:lnSpc>
                <a:spcPct val="100000"/>
              </a:lnSpc>
              <a:spcBef>
                <a:spcPct val="20000"/>
              </a:spcBef>
              <a:spcAft>
                <a:spcPct val="0"/>
              </a:spcAft>
              <a:buClrTx/>
              <a:buSzTx/>
              <a:buFontTx/>
              <a:buNone/>
              <a:tabLst/>
              <a:defRPr/>
            </a:pPr>
            <a:r>
              <a:rPr kumimoji="0" lang="fr-BE" sz="2000" b="1" i="0" u="none" strike="noStrike" kern="0" cap="none" spc="0" normalizeH="0" baseline="0" noProof="0" dirty="0">
                <a:ln>
                  <a:noFill/>
                </a:ln>
                <a:solidFill>
                  <a:srgbClr val="00B050"/>
                </a:solidFill>
                <a:effectLst/>
                <a:uLnTx/>
                <a:uFillTx/>
                <a:latin typeface="Arial" charset="0"/>
                <a:ea typeface="+mn-ea"/>
                <a:cs typeface="Arial" charset="0"/>
              </a:rPr>
              <a:t>Produits repris dans le tableau: uniquement ceux pour lesquels il existe une marque de certification volontaire pertinente.</a:t>
            </a:r>
          </a:p>
          <a:p>
            <a:pPr marL="0" marR="0" lvl="0" indent="-342900" algn="l" defTabSz="914400" rtl="0" eaLnBrk="0" fontAlgn="base" latinLnBrk="0" hangingPunct="0">
              <a:lnSpc>
                <a:spcPct val="100000"/>
              </a:lnSpc>
              <a:spcBef>
                <a:spcPct val="20000"/>
              </a:spcBef>
              <a:spcAft>
                <a:spcPct val="0"/>
              </a:spcAft>
              <a:buClrTx/>
              <a:buSzTx/>
              <a:buFontTx/>
              <a:buNone/>
              <a:tabLst/>
              <a:defRPr/>
            </a:pPr>
            <a:r>
              <a:rPr kumimoji="0" lang="fr-BE" sz="2000" b="0" i="0" u="none" strike="noStrike" kern="0" cap="none" spc="0" normalizeH="0" baseline="0" noProof="0" dirty="0">
                <a:ln>
                  <a:noFill/>
                </a:ln>
                <a:solidFill>
                  <a:schemeClr val="tx1"/>
                </a:solidFill>
                <a:effectLst/>
                <a:uLnTx/>
                <a:uFillTx/>
                <a:latin typeface="Arial" charset="0"/>
                <a:ea typeface="+mn-ea"/>
                <a:cs typeface="Arial" charset="0"/>
              </a:rPr>
              <a:t>Pour les autres produits, les frais de réception technique préalable restent à charge du pouvoir adjudicateur </a:t>
            </a:r>
            <a:r>
              <a:rPr kumimoji="0" lang="fr-BE" sz="1600" b="0" i="0" u="none" strike="noStrike" kern="0" cap="none" spc="0" normalizeH="0" baseline="0" noProof="0" dirty="0">
                <a:ln>
                  <a:noFill/>
                </a:ln>
                <a:solidFill>
                  <a:schemeClr val="tx1"/>
                </a:solidFill>
                <a:effectLst/>
                <a:uLnTx/>
                <a:uFillTx/>
                <a:latin typeface="Arial" charset="0"/>
                <a:ea typeface="+mn-ea"/>
                <a:cs typeface="Arial" charset="0"/>
              </a:rPr>
              <a:t>(sauf si un programme de RTP est présent dans les documents </a:t>
            </a:r>
            <a:r>
              <a:rPr lang="fr-BE" sz="1600" kern="0" dirty="0">
                <a:latin typeface="Arial" charset="0"/>
                <a:cs typeface="Arial" charset="0"/>
              </a:rPr>
              <a:t>du</a:t>
            </a:r>
            <a:r>
              <a:rPr kumimoji="0" lang="fr-BE" sz="1600" b="0" i="0" u="none" strike="noStrike" kern="0" cap="none" spc="0" normalizeH="0" baseline="0" noProof="0" dirty="0">
                <a:ln>
                  <a:noFill/>
                </a:ln>
                <a:solidFill>
                  <a:schemeClr val="tx1"/>
                </a:solidFill>
                <a:effectLst/>
                <a:uLnTx/>
                <a:uFillTx/>
                <a:latin typeface="Arial" charset="0"/>
                <a:ea typeface="+mn-ea"/>
                <a:cs typeface="Arial" charset="0"/>
              </a:rPr>
              <a:t> marché).</a:t>
            </a:r>
          </a:p>
          <a:p>
            <a:pPr marL="0" marR="0" lvl="0" indent="-342900" algn="l" defTabSz="914400" rtl="0" eaLnBrk="0" fontAlgn="base" latinLnBrk="0" hangingPunct="0">
              <a:lnSpc>
                <a:spcPct val="100000"/>
              </a:lnSpc>
              <a:spcBef>
                <a:spcPct val="20000"/>
              </a:spcBef>
              <a:spcAft>
                <a:spcPct val="0"/>
              </a:spcAft>
              <a:buClrTx/>
              <a:buSzTx/>
              <a:buFontTx/>
              <a:buNone/>
              <a:tabLst/>
              <a:defRPr/>
            </a:pPr>
            <a:endParaRPr kumimoji="0" lang="fr-BE" sz="2000" b="1" i="0" u="none" strike="noStrike" kern="0" cap="none" spc="0" normalizeH="0" baseline="0" noProof="0" dirty="0">
              <a:ln>
                <a:noFill/>
              </a:ln>
              <a:solidFill>
                <a:schemeClr val="tx1"/>
              </a:solidFill>
              <a:effectLst/>
              <a:uLnTx/>
              <a:uFillTx/>
              <a:latin typeface="Arial" charset="0"/>
              <a:ea typeface="+mn-ea"/>
              <a:cs typeface="Arial" charset="0"/>
            </a:endParaRPr>
          </a:p>
          <a:p>
            <a:pPr marL="0" marR="0" lvl="0" indent="-342900" algn="l" defTabSz="914400" rtl="0" eaLnBrk="0" fontAlgn="base" latinLnBrk="0" hangingPunct="0">
              <a:lnSpc>
                <a:spcPct val="100000"/>
              </a:lnSpc>
              <a:spcBef>
                <a:spcPct val="20000"/>
              </a:spcBef>
              <a:spcAft>
                <a:spcPct val="0"/>
              </a:spcAft>
              <a:buClrTx/>
              <a:buSzTx/>
              <a:buFontTx/>
              <a:buNone/>
              <a:tabLst/>
              <a:defRPr/>
            </a:pPr>
            <a:r>
              <a:rPr kumimoji="0" lang="fr-BE" sz="2000" b="1" i="0" u="none" strike="noStrike" kern="0" cap="none" spc="0" normalizeH="0" baseline="0" noProof="0" dirty="0">
                <a:ln>
                  <a:noFill/>
                </a:ln>
                <a:solidFill>
                  <a:srgbClr val="00B050"/>
                </a:solidFill>
                <a:effectLst/>
                <a:uLnTx/>
                <a:uFillTx/>
                <a:latin typeface="Arial" charset="0"/>
                <a:ea typeface="+mn-ea"/>
                <a:cs typeface="Arial" charset="0"/>
              </a:rPr>
              <a:t>Les coûts repris dans le tableau correspondent aux frais nécessaires pour réaliser des contrôles de réception technique préalable qualitativement équivalents à ceux réalisés dans le cadre d’une certification volontaire pertinente. </a:t>
            </a:r>
          </a:p>
          <a:p>
            <a:pPr marL="0" indent="-342900" eaLnBrk="0" fontAlgn="base" hangingPunct="0">
              <a:lnSpc>
                <a:spcPct val="100000"/>
              </a:lnSpc>
              <a:spcBef>
                <a:spcPct val="20000"/>
              </a:spcBef>
              <a:spcAft>
                <a:spcPct val="0"/>
              </a:spcAft>
              <a:buNone/>
              <a:defRPr/>
            </a:pPr>
            <a:r>
              <a:rPr kumimoji="0" lang="fr-BE" sz="2000" b="0" i="0" u="none" strike="noStrike" kern="0" cap="none" spc="0" normalizeH="0" baseline="0" noProof="0" dirty="0">
                <a:ln>
                  <a:noFill/>
                </a:ln>
                <a:solidFill>
                  <a:schemeClr val="tx1"/>
                </a:solidFill>
                <a:effectLst/>
                <a:uLnTx/>
                <a:uFillTx/>
                <a:latin typeface="Arial" charset="0"/>
                <a:ea typeface="+mn-ea"/>
                <a:cs typeface="Arial" charset="0"/>
              </a:rPr>
              <a:t>Ces coûts ont été étudiés par le</a:t>
            </a:r>
            <a:r>
              <a:rPr lang="fr-BE" sz="2000" noProof="0" dirty="0">
                <a:latin typeface="Arial" panose="020B0604020202020204" pitchFamily="34" charset="0"/>
                <a:cs typeface="Arial" panose="020B0604020202020204" pitchFamily="34" charset="0"/>
              </a:rPr>
              <a:t> </a:t>
            </a:r>
            <a:r>
              <a:rPr kumimoji="0" lang="fr-BE" sz="2000" b="0" i="0" u="none" strike="noStrike" kern="0" cap="none" spc="0" normalizeH="0" baseline="0" noProof="0" dirty="0">
                <a:ln>
                  <a:noFill/>
                </a:ln>
                <a:solidFill>
                  <a:schemeClr val="tx1"/>
                </a:solidFill>
                <a:effectLst/>
                <a:uLnTx/>
                <a:uFillTx/>
                <a:latin typeface="Arial" charset="0"/>
                <a:ea typeface="+mn-ea"/>
                <a:cs typeface="Arial" charset="0"/>
              </a:rPr>
              <a:t>Département Expertises Structures et Géotechnique du SPW MI en collaboration avec les organismes de certification. </a:t>
            </a:r>
            <a:r>
              <a:rPr lang="fr-BE" sz="2000" kern="0" dirty="0">
                <a:latin typeface="Arial" charset="0"/>
                <a:cs typeface="Arial" charset="0"/>
              </a:rPr>
              <a:t>Ils</a:t>
            </a:r>
            <a:r>
              <a:rPr kumimoji="0" lang="fr-BE" sz="2000" b="0" i="0" u="none" strike="noStrike" kern="0" cap="none" spc="0" normalizeH="0" baseline="0" noProof="0" dirty="0">
                <a:ln>
                  <a:noFill/>
                </a:ln>
                <a:solidFill>
                  <a:schemeClr val="tx1"/>
                </a:solidFill>
                <a:effectLst/>
                <a:uLnTx/>
                <a:uFillTx/>
                <a:latin typeface="Arial" charset="0"/>
                <a:ea typeface="+mn-ea"/>
                <a:cs typeface="Arial" charset="0"/>
              </a:rPr>
              <a:t> ont été validés par les groupes techniques du CCT Qualiroutes.</a:t>
            </a:r>
          </a:p>
        </p:txBody>
      </p:sp>
    </p:spTree>
    <p:extLst>
      <p:ext uri="{BB962C8B-B14F-4D97-AF65-F5344CB8AC3E}">
        <p14:creationId xmlns:p14="http://schemas.microsoft.com/office/powerpoint/2010/main" val="4112386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7CE56-53D3-45FA-9BFB-C6FD4722FE67}"/>
              </a:ext>
            </a:extLst>
          </p:cNvPr>
          <p:cNvSpPr>
            <a:spLocks noGrp="1"/>
          </p:cNvSpPr>
          <p:nvPr>
            <p:ph type="title"/>
          </p:nvPr>
        </p:nvSpPr>
        <p:spPr>
          <a:xfrm>
            <a:off x="838200" y="765543"/>
            <a:ext cx="10515600" cy="1573619"/>
          </a:xfrm>
        </p:spPr>
        <p:txBody>
          <a:bodyPr>
            <a:normAutofit/>
          </a:bodyPr>
          <a:lstStyle/>
          <a:p>
            <a:pPr algn="ctr"/>
            <a:r>
              <a:rPr lang="fr-BE" sz="4000" dirty="0">
                <a:solidFill>
                  <a:srgbClr val="FF0000"/>
                </a:solidFill>
                <a:latin typeface="Arial" panose="020B0604020202020204" pitchFamily="34" charset="0"/>
                <a:cs typeface="Arial" panose="020B0604020202020204" pitchFamily="34" charset="0"/>
              </a:rPr>
              <a:t>Ne pas oublier!</a:t>
            </a:r>
          </a:p>
        </p:txBody>
      </p:sp>
      <p:sp>
        <p:nvSpPr>
          <p:cNvPr id="3" name="Espace réservé du contenu 2">
            <a:extLst>
              <a:ext uri="{FF2B5EF4-FFF2-40B4-BE49-F238E27FC236}">
                <a16:creationId xmlns:a16="http://schemas.microsoft.com/office/drawing/2014/main" id="{5C7A0BCD-2BEB-4EE1-A2FA-33F7CD1F49DD}"/>
              </a:ext>
            </a:extLst>
          </p:cNvPr>
          <p:cNvSpPr>
            <a:spLocks noGrp="1"/>
          </p:cNvSpPr>
          <p:nvPr>
            <p:ph idx="1"/>
          </p:nvPr>
        </p:nvSpPr>
        <p:spPr>
          <a:xfrm>
            <a:off x="838200" y="2594345"/>
            <a:ext cx="10515600" cy="3582618"/>
          </a:xfrm>
        </p:spPr>
        <p:txBody>
          <a:bodyPr>
            <a:noAutofit/>
          </a:bodyPr>
          <a:lstStyle/>
          <a:p>
            <a:pPr marL="0" indent="0">
              <a:buNone/>
            </a:pPr>
            <a:r>
              <a:rPr lang="fr-BE" sz="2000" dirty="0">
                <a:solidFill>
                  <a:srgbClr val="00B050"/>
                </a:solidFill>
                <a:latin typeface="Arial" panose="020B0604020202020204" pitchFamily="34" charset="0"/>
                <a:cs typeface="Arial" panose="020B0604020202020204" pitchFamily="34" charset="0"/>
              </a:rPr>
              <a:t>Même si le produit est certifié, la vérification du produit approvisionné sur chantier reste TOUJOURS nécessaire.</a:t>
            </a:r>
          </a:p>
          <a:p>
            <a:pPr marL="0" indent="0">
              <a:buNone/>
            </a:pPr>
            <a:r>
              <a:rPr lang="fr-BE" sz="2000" dirty="0">
                <a:latin typeface="Arial" panose="020B0604020202020204" pitchFamily="34" charset="0"/>
                <a:cs typeface="Arial" panose="020B0604020202020204" pitchFamily="34" charset="0"/>
              </a:rPr>
              <a:t>Le produit livré n’est pas le produit commandé.</a:t>
            </a:r>
            <a:br>
              <a:rPr lang="fr-BE" sz="2000" dirty="0">
                <a:latin typeface="Arial" panose="020B0604020202020204" pitchFamily="34" charset="0"/>
                <a:cs typeface="Arial" panose="020B0604020202020204" pitchFamily="34" charset="0"/>
              </a:rPr>
            </a:br>
            <a:r>
              <a:rPr lang="fr-BE" sz="2000" dirty="0">
                <a:latin typeface="Arial" panose="020B0604020202020204" pitchFamily="34" charset="0"/>
                <a:cs typeface="Arial" panose="020B0604020202020204" pitchFamily="34" charset="0"/>
              </a:rPr>
              <a:t>Le produit livré a subi des dommages lors du transport</a:t>
            </a:r>
            <a:br>
              <a:rPr lang="fr-BE" sz="2000" dirty="0">
                <a:latin typeface="Arial" panose="020B0604020202020204" pitchFamily="34" charset="0"/>
                <a:cs typeface="Arial" panose="020B0604020202020204" pitchFamily="34" charset="0"/>
              </a:rPr>
            </a:br>
            <a:r>
              <a:rPr lang="fr-BE" sz="2000" dirty="0">
                <a:latin typeface="Arial" panose="020B0604020202020204" pitchFamily="34" charset="0"/>
                <a:cs typeface="Arial" panose="020B0604020202020204" pitchFamily="34" charset="0"/>
              </a:rPr>
              <a:t>Le produit livré n’a pas les bonnes dimensions</a:t>
            </a:r>
          </a:p>
          <a:p>
            <a:pPr marL="0" indent="0">
              <a:buNone/>
            </a:pPr>
            <a:endParaRPr lang="fr-BE" sz="2000" dirty="0">
              <a:latin typeface="Arial" panose="020B0604020202020204" pitchFamily="34" charset="0"/>
              <a:cs typeface="Arial" panose="020B0604020202020204" pitchFamily="34" charset="0"/>
            </a:endParaRPr>
          </a:p>
          <a:p>
            <a:pPr marL="0" indent="0">
              <a:buNone/>
            </a:pPr>
            <a:r>
              <a:rPr lang="fr-BE" sz="2000" dirty="0">
                <a:solidFill>
                  <a:srgbClr val="00B050"/>
                </a:solidFill>
                <a:latin typeface="Arial" panose="020B0604020202020204" pitchFamily="34" charset="0"/>
                <a:cs typeface="Arial" panose="020B0604020202020204" pitchFamily="34" charset="0"/>
              </a:rPr>
              <a:t>Quand le pouvoir adjudicateur prend en charge les frais de RTP, prévoir les budgets éventuellement nécessaires.</a:t>
            </a:r>
          </a:p>
          <a:p>
            <a:pPr marL="0" indent="0">
              <a:buNone/>
            </a:pPr>
            <a:r>
              <a:rPr lang="fr-BE" sz="2000" dirty="0">
                <a:latin typeface="Arial" panose="020B0604020202020204" pitchFamily="34" charset="0"/>
                <a:cs typeface="Arial" panose="020B0604020202020204" pitchFamily="34" charset="0"/>
              </a:rPr>
              <a:t>Essais à réaliser dans des laboratoires externes</a:t>
            </a:r>
            <a:br>
              <a:rPr lang="fr-BE" sz="2000" dirty="0">
                <a:latin typeface="Arial" panose="020B0604020202020204" pitchFamily="34" charset="0"/>
                <a:cs typeface="Arial" panose="020B0604020202020204" pitchFamily="34" charset="0"/>
              </a:rPr>
            </a:br>
            <a:r>
              <a:rPr lang="fr-BE" sz="2000" dirty="0">
                <a:latin typeface="Arial" panose="020B0604020202020204" pitchFamily="34" charset="0"/>
                <a:cs typeface="Arial" panose="020B0604020202020204" pitchFamily="34" charset="0"/>
              </a:rPr>
              <a:t>Missions de contrôle à confier à des organismes externes</a:t>
            </a:r>
            <a:br>
              <a:rPr lang="fr-BE" sz="2000" dirty="0">
                <a:latin typeface="Arial" panose="020B0604020202020204" pitchFamily="34" charset="0"/>
                <a:cs typeface="Arial" panose="020B0604020202020204" pitchFamily="34" charset="0"/>
              </a:rPr>
            </a:br>
            <a:endParaRPr lang="fr-B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1852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1047</Words>
  <Application>Microsoft Office PowerPoint</Application>
  <PresentationFormat>Grand écran</PresentationFormat>
  <Paragraphs>75</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Réception technique préalable  et certification volontaire</vt:lpstr>
      <vt:lpstr>Règles de base</vt:lpstr>
      <vt:lpstr>Certifications valorisées par le CCT Qualiroutes</vt:lpstr>
      <vt:lpstr>Exigence formelle ou valorisation</vt:lpstr>
      <vt:lpstr>Valorisation économique de  la certification volontaire</vt:lpstr>
      <vt:lpstr>Calcul du coût des frais de RTP par le soumissionnaire: données nécessaires </vt:lpstr>
      <vt:lpstr>Document de référence Qualiroutes-A-3 annexe 3</vt:lpstr>
      <vt:lpstr>Document de référence Qualiroutes-A-3 annexe 3</vt:lpstr>
      <vt:lpstr>Ne pas oublier!</vt:lpstr>
      <vt:lpstr>Documents de référence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Réception technique préalable  et certification volontaire</dc:title>
  <dc:creator>BRAINE Philippe</dc:creator>
  <cp:lastModifiedBy>BRAINE Philippe</cp:lastModifiedBy>
  <cp:revision>52</cp:revision>
  <cp:lastPrinted>2022-04-12T15:06:27Z</cp:lastPrinted>
  <dcterms:created xsi:type="dcterms:W3CDTF">2022-04-08T08:35:57Z</dcterms:created>
  <dcterms:modified xsi:type="dcterms:W3CDTF">2022-04-12T15:39:39Z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7a477d1-147d-4e34-b5e3-7b26d2f44870_Enabled">
    <vt:lpwstr>true</vt:lpwstr>
  </property>
  <property fmtid="{D5CDD505-2E9C-101B-9397-08002B2CF9AE}" pid="3" name="MSIP_Label_97a477d1-147d-4e34-b5e3-7b26d2f44870_SetDate">
    <vt:lpwstr>2022-04-08T08:35:57Z</vt:lpwstr>
  </property>
  <property fmtid="{D5CDD505-2E9C-101B-9397-08002B2CF9AE}" pid="4" name="MSIP_Label_97a477d1-147d-4e34-b5e3-7b26d2f44870_Method">
    <vt:lpwstr>Standard</vt:lpwstr>
  </property>
  <property fmtid="{D5CDD505-2E9C-101B-9397-08002B2CF9AE}" pid="5" name="MSIP_Label_97a477d1-147d-4e34-b5e3-7b26d2f44870_Name">
    <vt:lpwstr>97a477d1-147d-4e34-b5e3-7b26d2f44870</vt:lpwstr>
  </property>
  <property fmtid="{D5CDD505-2E9C-101B-9397-08002B2CF9AE}" pid="6" name="MSIP_Label_97a477d1-147d-4e34-b5e3-7b26d2f44870_SiteId">
    <vt:lpwstr>1f816a84-7aa6-4a56-b22a-7b3452fa8681</vt:lpwstr>
  </property>
  <property fmtid="{D5CDD505-2E9C-101B-9397-08002B2CF9AE}" pid="7" name="MSIP_Label_97a477d1-147d-4e34-b5e3-7b26d2f44870_ActionId">
    <vt:lpwstr>a4849823-d178-45de-a49d-e40971a82f86</vt:lpwstr>
  </property>
  <property fmtid="{D5CDD505-2E9C-101B-9397-08002B2CF9AE}" pid="8" name="MSIP_Label_97a477d1-147d-4e34-b5e3-7b26d2f44870_ContentBits">
    <vt:lpwstr>0</vt:lpwstr>
  </property>
</Properties>
</file>